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11" r:id="rId3"/>
    <p:sldId id="315" r:id="rId4"/>
    <p:sldId id="314" r:id="rId5"/>
    <p:sldId id="303" r:id="rId6"/>
    <p:sldId id="265" r:id="rId7"/>
    <p:sldId id="305" r:id="rId8"/>
    <p:sldId id="270" r:id="rId9"/>
    <p:sldId id="267" r:id="rId10"/>
    <p:sldId id="326" r:id="rId11"/>
    <p:sldId id="271" r:id="rId12"/>
    <p:sldId id="264" r:id="rId13"/>
    <p:sldId id="316" r:id="rId14"/>
    <p:sldId id="272" r:id="rId15"/>
    <p:sldId id="318" r:id="rId16"/>
    <p:sldId id="319" r:id="rId17"/>
    <p:sldId id="320" r:id="rId18"/>
    <p:sldId id="321" r:id="rId19"/>
    <p:sldId id="306" r:id="rId20"/>
    <p:sldId id="323" r:id="rId21"/>
    <p:sldId id="324" r:id="rId22"/>
    <p:sldId id="327" r:id="rId23"/>
    <p:sldId id="32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B3E"/>
    <a:srgbClr val="6E6D5E"/>
    <a:srgbClr val="7AC34B"/>
    <a:srgbClr val="000000"/>
    <a:srgbClr val="5DA675"/>
    <a:srgbClr val="BDBDB0"/>
    <a:srgbClr val="EFEFEF"/>
    <a:srgbClr val="D7DADD"/>
    <a:srgbClr val="FFFEFD"/>
    <a:srgbClr val="2F9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138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46"/>
    </p:cViewPr>
  </p:sorterViewPr>
  <p:notesViewPr>
    <p:cSldViewPr snapToGrid="0" snapToObjects="1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ilesvr1\Users2\osullivan_a\My%20Documents\Soils%202010\Soils%20Figures%202012%20ROS\Soils%20figur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4.74244107028651E-2"/>
                  <c:y val="-1.26066894048276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8026656195571"/>
                      <c:h val="6.4954114518657291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9.1902012248468945E-2"/>
                  <c:y val="-1.208734324876057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'Coillte Soils'!$N$4:$N$11</c:f>
              <c:strCache>
                <c:ptCount val="8"/>
                <c:pt idx="0">
                  <c:v>Blanket peat</c:v>
                </c:pt>
                <c:pt idx="1">
                  <c:v>Raised peat</c:v>
                </c:pt>
                <c:pt idx="2">
                  <c:v>Fen peat</c:v>
                </c:pt>
                <c:pt idx="3">
                  <c:v>Podsol</c:v>
                </c:pt>
                <c:pt idx="4">
                  <c:v>Gley</c:v>
                </c:pt>
                <c:pt idx="5">
                  <c:v>Brown earth</c:v>
                </c:pt>
                <c:pt idx="6">
                  <c:v>Lithosol</c:v>
                </c:pt>
                <c:pt idx="7">
                  <c:v>Other</c:v>
                </c:pt>
              </c:strCache>
            </c:strRef>
          </c:cat>
          <c:val>
            <c:numRef>
              <c:f>'Coillte Soils'!$O$4:$O$11</c:f>
              <c:numCache>
                <c:formatCode>0</c:formatCode>
                <c:ptCount val="8"/>
                <c:pt idx="0">
                  <c:v>194171</c:v>
                </c:pt>
                <c:pt idx="1">
                  <c:v>30049.399999999998</c:v>
                </c:pt>
                <c:pt idx="2">
                  <c:v>7960.1</c:v>
                </c:pt>
                <c:pt idx="3">
                  <c:v>86824.5</c:v>
                </c:pt>
                <c:pt idx="4">
                  <c:v>80157.899999999994</c:v>
                </c:pt>
                <c:pt idx="5">
                  <c:v>27640.400000000001</c:v>
                </c:pt>
                <c:pt idx="6">
                  <c:v>12470.8</c:v>
                </c:pt>
                <c:pt idx="7">
                  <c:v>3247.3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96C4F-81A2-49EF-847C-F9AEDF8B8F58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C2B70-8447-4C0E-8659-8B72DB54BB8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1717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EB933-5A5E-4A92-88E8-D5403EEFBA1D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9A213-1CAC-4BAA-8208-73461D5D40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133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IE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438AA3-65BB-440E-94F6-2647C1A43092}" type="slidenum">
              <a:rPr lang="en-IE" altLang="en-US" sz="1200" smtClean="0"/>
              <a:pPr/>
              <a:t>11</a:t>
            </a:fld>
            <a:endParaRPr lang="en-IE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8431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IE" altLang="en-US" smtClean="0"/>
              <a:t>UKWAS, 2000?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9A213-1CAC-4BAA-8208-73461D5D40BF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06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Blanket bog project</a:t>
            </a:r>
          </a:p>
          <a:p>
            <a:pPr lvl="1" eaLnBrk="1" hangingPunct="1"/>
            <a:r>
              <a:rPr lang="en-US" altLang="en-US" smtClean="0"/>
              <a:t>Large sites</a:t>
            </a:r>
          </a:p>
          <a:p>
            <a:pPr lvl="1" eaLnBrk="1" hangingPunct="1"/>
            <a:r>
              <a:rPr lang="en-US" altLang="en-US" smtClean="0"/>
              <a:t>Exc potential – vg bog, flushes, rare mosses</a:t>
            </a:r>
          </a:p>
          <a:p>
            <a:pPr eaLnBrk="1" hangingPunct="1"/>
            <a:r>
              <a:rPr lang="en-US" altLang="en-US" smtClean="0"/>
              <a:t>Coillte’s capability</a:t>
            </a:r>
          </a:p>
          <a:p>
            <a:pPr lvl="1" eaLnBrk="1" hangingPunct="1"/>
            <a:r>
              <a:rPr lang="en-US" altLang="en-US" smtClean="0"/>
              <a:t>Had the sites</a:t>
            </a:r>
          </a:p>
          <a:p>
            <a:pPr lvl="1" eaLnBrk="1" hangingPunct="1"/>
            <a:r>
              <a:rPr lang="en-US" altLang="en-US" smtClean="0"/>
              <a:t>Had the staff</a:t>
            </a:r>
          </a:p>
          <a:p>
            <a:pPr lvl="1" eaLnBrk="1" hangingPunct="1"/>
            <a:r>
              <a:rPr lang="en-US" altLang="en-US" smtClean="0"/>
              <a:t>Can-do attitude</a:t>
            </a:r>
          </a:p>
          <a:p>
            <a:pPr lvl="1" eaLnBrk="1" hangingPunct="1"/>
            <a:r>
              <a:rPr lang="en-US" altLang="en-US" smtClean="0"/>
              <a:t>Contacts, contractors – practical knowledge</a:t>
            </a:r>
          </a:p>
          <a:p>
            <a:pPr eaLnBrk="1" hangingPunct="1"/>
            <a:r>
              <a:rPr lang="en-US" altLang="en-US" smtClean="0"/>
              <a:t>Big learning experience</a:t>
            </a:r>
          </a:p>
          <a:p>
            <a:pPr lvl="1" eaLnBrk="1" hangingPunct="1"/>
            <a:r>
              <a:rPr lang="en-US" altLang="en-US" smtClean="0"/>
              <a:t>Not just the sites that benefitted – lasting people connections were made too…</a:t>
            </a:r>
          </a:p>
          <a:p>
            <a:pPr eaLnBrk="1" hangingPunct="1"/>
            <a:endParaRPr lang="en-IE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09E7F3-C489-4373-A309-44E057A82A34}" type="slidenum">
              <a:rPr lang="en-IE" altLang="en-US" sz="1200" smtClean="0"/>
              <a:pPr/>
              <a:t>14</a:t>
            </a:fld>
            <a:endParaRPr lang="en-IE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7339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Blanket bog project</a:t>
            </a:r>
          </a:p>
          <a:p>
            <a:pPr lvl="1" eaLnBrk="1" hangingPunct="1"/>
            <a:r>
              <a:rPr lang="en-US" altLang="en-US" smtClean="0"/>
              <a:t>Large sites</a:t>
            </a:r>
          </a:p>
          <a:p>
            <a:pPr lvl="1" eaLnBrk="1" hangingPunct="1"/>
            <a:r>
              <a:rPr lang="en-US" altLang="en-US" smtClean="0"/>
              <a:t>Exc potential – vg bog, flushes, rare mosses</a:t>
            </a:r>
          </a:p>
          <a:p>
            <a:pPr eaLnBrk="1" hangingPunct="1"/>
            <a:r>
              <a:rPr lang="en-US" altLang="en-US" smtClean="0"/>
              <a:t>Coillte’s capability</a:t>
            </a:r>
          </a:p>
          <a:p>
            <a:pPr lvl="1" eaLnBrk="1" hangingPunct="1"/>
            <a:r>
              <a:rPr lang="en-US" altLang="en-US" smtClean="0"/>
              <a:t>Had the sites</a:t>
            </a:r>
          </a:p>
          <a:p>
            <a:pPr lvl="1" eaLnBrk="1" hangingPunct="1"/>
            <a:r>
              <a:rPr lang="en-US" altLang="en-US" smtClean="0"/>
              <a:t>Had the staff</a:t>
            </a:r>
          </a:p>
          <a:p>
            <a:pPr lvl="1" eaLnBrk="1" hangingPunct="1"/>
            <a:r>
              <a:rPr lang="en-US" altLang="en-US" smtClean="0"/>
              <a:t>Can-do attitude</a:t>
            </a:r>
          </a:p>
          <a:p>
            <a:pPr lvl="1" eaLnBrk="1" hangingPunct="1"/>
            <a:r>
              <a:rPr lang="en-US" altLang="en-US" smtClean="0"/>
              <a:t>Contacts, contractors – practical knowledge</a:t>
            </a:r>
          </a:p>
          <a:p>
            <a:pPr eaLnBrk="1" hangingPunct="1"/>
            <a:r>
              <a:rPr lang="en-US" altLang="en-US" smtClean="0"/>
              <a:t>Big learning experience</a:t>
            </a:r>
          </a:p>
          <a:p>
            <a:pPr lvl="1" eaLnBrk="1" hangingPunct="1"/>
            <a:r>
              <a:rPr lang="en-US" altLang="en-US" smtClean="0"/>
              <a:t>Not just the sites that benefitted – lasting people connections were made too…</a:t>
            </a:r>
          </a:p>
          <a:p>
            <a:pPr eaLnBrk="1" hangingPunct="1"/>
            <a:endParaRPr lang="en-IE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09E7F3-C489-4373-A309-44E057A82A34}" type="slidenum">
              <a:rPr lang="en-IE" altLang="en-US" sz="1200" smtClean="0"/>
              <a:pPr/>
              <a:t>15</a:t>
            </a:fld>
            <a:endParaRPr lang="en-IE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82837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9A213-1CAC-4BAA-8208-73461D5D40BF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91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084114"/>
          </a:xfrm>
        </p:spPr>
        <p:txBody>
          <a:bodyPr anchor="t">
            <a:noAutofit/>
          </a:bodyPr>
          <a:lstStyle>
            <a:lvl1pPr algn="l">
              <a:defRPr sz="4400" b="0" cap="none" baseline="0">
                <a:solidFill>
                  <a:srgbClr val="7AC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964487" cy="1500187"/>
          </a:xfrm>
        </p:spPr>
        <p:txBody>
          <a:bodyPr anchor="b">
            <a:noAutofit/>
          </a:bodyPr>
          <a:lstStyle>
            <a:lvl1pPr marL="0" indent="0">
              <a:buNone/>
              <a:defRPr sz="6600" b="0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713508" y="5698834"/>
            <a:ext cx="7772400" cy="951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 baseline="0">
                <a:solidFill>
                  <a:srgbClr val="7AC3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000">
              <a:solidFill>
                <a:srgbClr val="6E6D5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713508" y="5613109"/>
            <a:ext cx="7772400" cy="10292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 baseline="0">
                <a:solidFill>
                  <a:srgbClr val="7AC3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000">
              <a:solidFill>
                <a:srgbClr val="6E6D5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853"/>
          </a:xfrm>
        </p:spPr>
        <p:txBody>
          <a:bodyPr>
            <a:normAutofit/>
          </a:bodyPr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6018"/>
            <a:ext cx="8317345" cy="1087655"/>
          </a:xfrm>
        </p:spPr>
        <p:txBody>
          <a:bodyPr>
            <a:normAutofit/>
          </a:bodyPr>
          <a:lstStyle>
            <a:lvl1pPr marL="0" indent="0">
              <a:buNone/>
              <a:defRPr sz="5500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536575">
              <a:buClr>
                <a:srgbClr val="7AC34B"/>
              </a:buClr>
              <a:buFont typeface="Arial" panose="020B0604020202020204" pitchFamily="34" charset="0"/>
              <a:buChar char="•"/>
              <a:defRPr sz="3000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smtClean="0"/>
              <a:t>Click to edit Master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01071" y="2364511"/>
            <a:ext cx="8229600" cy="4073236"/>
          </a:xfrm>
        </p:spPr>
        <p:txBody>
          <a:bodyPr/>
          <a:lstStyle>
            <a:lvl1pPr marL="0" indent="0">
              <a:buNone/>
              <a:defRPr sz="5500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536575">
              <a:buClr>
                <a:srgbClr val="7AC34B"/>
              </a:buClr>
              <a:buFont typeface="Arial" panose="020B0604020202020204" pitchFamily="34" charset="0"/>
              <a:buChar char="•"/>
              <a:defRPr sz="3000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118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81" y="2197822"/>
            <a:ext cx="8229600" cy="4166034"/>
          </a:xfrm>
        </p:spPr>
        <p:txBody>
          <a:bodyPr/>
          <a:lstStyle>
            <a:lvl1pPr>
              <a:buClr>
                <a:srgbClr val="7AC34B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540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l"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4314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55" y="19415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15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708025" y="1070264"/>
            <a:ext cx="77724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altLang="en-US" sz="5500" b="1" baseline="30000" smtClean="0">
                <a:latin typeface="Arial"/>
                <a:cs typeface="Arial"/>
              </a:rPr>
              <a:t>Text</a:t>
            </a:r>
            <a:endParaRPr lang="en-IE" altLang="en-US" sz="5500" b="1" baseline="300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6489"/>
          </a:xfrm>
        </p:spPr>
        <p:txBody>
          <a:bodyPr>
            <a:normAutofit/>
          </a:bodyPr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95" y="670214"/>
            <a:ext cx="3008313" cy="1162050"/>
          </a:xfrm>
        </p:spPr>
        <p:txBody>
          <a:bodyPr anchor="b"/>
          <a:lstStyle>
            <a:lvl1pPr algn="l">
              <a:defRPr sz="2400" b="1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705" y="905164"/>
            <a:ext cx="5111750" cy="5375564"/>
          </a:xfrm>
        </p:spPr>
        <p:txBody>
          <a:bodyPr/>
          <a:lstStyle>
            <a:lvl1pPr>
              <a:defRPr sz="3000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296" y="1915392"/>
            <a:ext cx="3008313" cy="43653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E6D5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95" y="670214"/>
            <a:ext cx="3008313" cy="1162050"/>
          </a:xfrm>
        </p:spPr>
        <p:txBody>
          <a:bodyPr anchor="b"/>
          <a:lstStyle>
            <a:lvl1pPr algn="l">
              <a:defRPr sz="2400" b="1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705" y="905164"/>
            <a:ext cx="5111750" cy="5375564"/>
          </a:xfrm>
        </p:spPr>
        <p:txBody>
          <a:bodyPr/>
          <a:lstStyle>
            <a:lvl1pPr>
              <a:defRPr sz="3000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296" y="1915392"/>
            <a:ext cx="3008313" cy="43653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E6D5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87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6E6D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59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287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7AC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981" y="10265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81" y="219782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49" r:id="rId3"/>
    <p:sldLayoutId id="2147483652" r:id="rId4"/>
    <p:sldLayoutId id="2147483654" r:id="rId5"/>
    <p:sldLayoutId id="2147483656" r:id="rId6"/>
    <p:sldLayoutId id="2147483671" r:id="rId7"/>
    <p:sldLayoutId id="2147483657" r:id="rId8"/>
    <p:sldLayoutId id="2147483658" r:id="rId9"/>
    <p:sldLayoutId id="2147483650" r:id="rId10"/>
    <p:sldLayoutId id="214748367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287B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6E6D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E6D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E6D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E6D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E6D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2001985" y="3193937"/>
            <a:ext cx="6400800" cy="2114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600" b="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920"/>
              </a:lnSpc>
            </a:pPr>
            <a:r>
              <a:rPr lang="en-US" baseline="30000" smtClean="0">
                <a:solidFill>
                  <a:srgbClr val="BDBDB0"/>
                </a:solidFill>
                <a:latin typeface="Arial"/>
                <a:cs typeface="Arial"/>
              </a:rPr>
              <a:t/>
            </a:r>
            <a:br>
              <a:rPr lang="en-US" baseline="30000" smtClean="0">
                <a:solidFill>
                  <a:srgbClr val="BDBDB0"/>
                </a:solidFill>
                <a:latin typeface="Arial"/>
                <a:cs typeface="Arial"/>
              </a:rPr>
            </a:br>
            <a:r>
              <a:rPr lang="en-US" baseline="30000" smtClean="0">
                <a:solidFill>
                  <a:srgbClr val="7AC34B"/>
                </a:solidFill>
                <a:latin typeface="Arial"/>
                <a:cs typeface="Arial"/>
              </a:rPr>
              <a:t>Past LIFE Experiences</a:t>
            </a:r>
            <a:endParaRPr lang="en-US" baseline="30000" dirty="0">
              <a:solidFill>
                <a:srgbClr val="7AC34B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9065" y="5145238"/>
            <a:ext cx="492284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smtClean="0">
                <a:solidFill>
                  <a:srgbClr val="6E6D5E"/>
                </a:solidFill>
                <a:latin typeface="Arial"/>
                <a:cs typeface="Arial"/>
              </a:rPr>
              <a:t>Dr Aileen O’Sullivan</a:t>
            </a:r>
            <a:r>
              <a:rPr lang="en-US" sz="2000" smtClean="0">
                <a:solidFill>
                  <a:srgbClr val="6E6D5E"/>
                </a:solidFill>
                <a:latin typeface="Arial"/>
                <a:cs typeface="Arial"/>
              </a:rPr>
              <a:t> </a:t>
            </a:r>
            <a:endParaRPr lang="en-US" sz="2000" baseline="30000">
              <a:solidFill>
                <a:srgbClr val="6E6D5E"/>
              </a:solidFill>
              <a:latin typeface="Arial"/>
              <a:cs typeface="Arial"/>
            </a:endParaRPr>
          </a:p>
          <a:p>
            <a:r>
              <a:rPr lang="en-US" sz="2000" baseline="30000" smtClean="0">
                <a:solidFill>
                  <a:srgbClr val="6E6D5E"/>
                </a:solidFill>
                <a:latin typeface="Arial"/>
                <a:cs typeface="Arial"/>
              </a:rPr>
              <a:t>Ecologist,</a:t>
            </a:r>
            <a:r>
              <a:rPr lang="en-US" sz="2000">
                <a:solidFill>
                  <a:srgbClr val="6E6D5E"/>
                </a:solidFill>
                <a:latin typeface="Arial"/>
                <a:cs typeface="Arial"/>
              </a:rPr>
              <a:t> </a:t>
            </a:r>
            <a:r>
              <a:rPr lang="en-US" sz="2000" baseline="30000" smtClean="0">
                <a:solidFill>
                  <a:srgbClr val="6E6D5E"/>
                </a:solidFill>
                <a:latin typeface="Arial"/>
                <a:cs typeface="Arial"/>
              </a:rPr>
              <a:t>Stewardship and Public Goods</a:t>
            </a:r>
          </a:p>
          <a:p>
            <a:endParaRPr lang="en-US" sz="2000" baseline="30000" smtClean="0">
              <a:solidFill>
                <a:srgbClr val="6E6D5E"/>
              </a:solidFill>
              <a:latin typeface="Arial"/>
              <a:cs typeface="Arial"/>
            </a:endParaRPr>
          </a:p>
          <a:p>
            <a:r>
              <a:rPr lang="en-US" sz="2000" baseline="30000" smtClean="0">
                <a:solidFill>
                  <a:srgbClr val="6E6D5E"/>
                </a:solidFill>
                <a:latin typeface="Arial"/>
                <a:cs typeface="Arial"/>
              </a:rPr>
              <a:t>29th </a:t>
            </a:r>
            <a:r>
              <a:rPr lang="en-US" sz="2000" baseline="30000">
                <a:solidFill>
                  <a:srgbClr val="6E6D5E"/>
                </a:solidFill>
                <a:latin typeface="Arial"/>
                <a:cs typeface="Arial"/>
              </a:rPr>
              <a:t>September 2015</a:t>
            </a:r>
            <a:endParaRPr lang="en-US" sz="2000" baseline="30000" dirty="0">
              <a:solidFill>
                <a:srgbClr val="6E6D5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98356" y="1034621"/>
            <a:ext cx="77724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5500" b="1" baseline="30000" smtClean="0">
                <a:latin typeface="Arial"/>
                <a:cs typeface="Arial"/>
              </a:rPr>
              <a:t>Other rare habitats</a:t>
            </a:r>
            <a:endParaRPr lang="en-US" altLang="en-US" sz="5500" b="1" baseline="30000">
              <a:latin typeface="Arial"/>
              <a:cs typeface="Arial"/>
            </a:endParaRPr>
          </a:p>
        </p:txBody>
      </p:sp>
      <p:pic>
        <p:nvPicPr>
          <p:cNvPr id="5" name="Picture 4" descr="108-0802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60" y="1678734"/>
            <a:ext cx="40354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61156" y="4726323"/>
            <a:ext cx="1087085" cy="307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Raised bog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81" y="2567493"/>
            <a:ext cx="3877061" cy="3736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833" y="2700491"/>
            <a:ext cx="234360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Rare native woodlands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180991"/>
              </p:ext>
            </p:extLst>
          </p:nvPr>
        </p:nvGraphicFramePr>
        <p:xfrm>
          <a:off x="581891" y="1334913"/>
          <a:ext cx="7938654" cy="45789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6624"/>
                <a:gridCol w="2768726"/>
                <a:gridCol w="1836232"/>
                <a:gridCol w="1517072"/>
              </a:tblGrid>
              <a:tr h="358146">
                <a:tc>
                  <a:txBody>
                    <a:bodyPr/>
                    <a:lstStyle/>
                    <a:p>
                      <a:r>
                        <a:rPr lang="en-IE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</a:t>
                      </a:r>
                      <a:endParaRPr lang="en-I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</a:t>
                      </a:r>
                      <a:r>
                        <a:rPr lang="en-GB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Project</a:t>
                      </a:r>
                      <a:endParaRPr lang="en-IE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Size Range (ha)</a:t>
                      </a:r>
                      <a:endParaRPr lang="en-I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Hectares</a:t>
                      </a:r>
                      <a:endParaRPr lang="en-I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25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2002-2007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Blanket </a:t>
                      </a: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Bog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5151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18-364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51510" algn="r"/>
                        </a:tabLs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1,967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69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2004-2008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Raised </a:t>
                      </a: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Bog (1</a:t>
                      </a:r>
                      <a:r>
                        <a:rPr lang="en-IE" sz="2400" baseline="300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7-132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	600</a:t>
                      </a:r>
                    </a:p>
                  </a:txBody>
                  <a:tcPr marL="68580" marR="68580" marT="0" marB="0" anchor="ctr"/>
                </a:tc>
              </a:tr>
              <a:tr h="6469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2006-2009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Priority Woodland Habitats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6-293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	551</a:t>
                      </a:r>
                    </a:p>
                  </a:txBody>
                  <a:tcPr marL="68580" marR="68580" marT="0" marB="0" anchor="ctr"/>
                </a:tc>
              </a:tr>
              <a:tr h="6469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2011-2015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Raised Bog (2</a:t>
                      </a:r>
                      <a:r>
                        <a:rPr lang="en-IE" sz="2400" baseline="300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 Coillte</a:t>
                      </a:r>
                      <a:r>
                        <a:rPr lang="en-IE" sz="2400" baseline="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/ NPWS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4-101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	685</a:t>
                      </a:r>
                    </a:p>
                  </a:txBody>
                  <a:tcPr marL="68580" marR="68580" marT="0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Bogs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Woodlands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3,252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r"/>
                        </a:tabLst>
                      </a:pPr>
                      <a:r>
                        <a:rPr lang="en-IE" sz="2400" smtClean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en-IE" sz="2400"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725901"/>
            <a:ext cx="7772400" cy="44592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mtClean="0"/>
              <a:t>Select suitable sites</a:t>
            </a:r>
          </a:p>
          <a:p>
            <a:pPr lvl="1"/>
            <a:r>
              <a:rPr lang="en-US" altLang="en-US" smtClean="0"/>
              <a:t>Within SACs</a:t>
            </a:r>
          </a:p>
          <a:p>
            <a:pPr lvl="1"/>
            <a:r>
              <a:rPr lang="en-US" altLang="en-US" smtClean="0"/>
              <a:t>Contain rare (EU Annex 1) habitats with strong restoration potential</a:t>
            </a:r>
          </a:p>
          <a:p>
            <a:pPr eaLnBrk="1" hangingPunct="1"/>
            <a:r>
              <a:rPr lang="en-US" altLang="en-US" smtClean="0"/>
              <a:t>Remove plantation conifers</a:t>
            </a:r>
          </a:p>
          <a:p>
            <a:pPr eaLnBrk="1" hangingPunct="1"/>
            <a:r>
              <a:rPr lang="en-US" altLang="en-US" smtClean="0"/>
              <a:t>Create the right conditions for natural development</a:t>
            </a:r>
          </a:p>
          <a:p>
            <a:pPr lvl="1"/>
            <a:r>
              <a:rPr lang="en-US" altLang="en-US" smtClean="0"/>
              <a:t>Remove invasive shrubs (rhodo, laurel)</a:t>
            </a:r>
          </a:p>
          <a:p>
            <a:pPr lvl="1"/>
            <a:r>
              <a:rPr lang="en-US" altLang="en-US" smtClean="0"/>
              <a:t>Control grazers (deer)</a:t>
            </a:r>
          </a:p>
          <a:p>
            <a:pPr lvl="1"/>
            <a:r>
              <a:rPr lang="en-US" altLang="en-US" smtClean="0"/>
              <a:t>Block drains (bogs, wet woodlands)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08025" y="1070264"/>
            <a:ext cx="7772400" cy="708025"/>
          </a:xfrm>
        </p:spPr>
        <p:txBody>
          <a:bodyPr/>
          <a:lstStyle/>
          <a:p>
            <a:r>
              <a:rPr lang="en-IE" altLang="en-US" sz="5500" b="1" baseline="30000" smtClean="0">
                <a:latin typeface="Arial"/>
                <a:cs typeface="Arial"/>
              </a:rPr>
              <a:t>Overall approach</a:t>
            </a:r>
            <a:endParaRPr lang="en-IE" altLang="en-US" sz="5500" b="1" baseline="30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1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7588" y="2312988"/>
            <a:ext cx="7126287" cy="1800225"/>
          </a:xfrm>
        </p:spPr>
        <p:txBody>
          <a:bodyPr/>
          <a:lstStyle/>
          <a:p>
            <a:pPr eaLnBrk="1" hangingPunct="1"/>
            <a:r>
              <a:rPr lang="en-US" altLang="en-US" smtClean="0"/>
              <a:t>Lessons learned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smtClean="0"/>
              <a:t>EU LIFE – Rebuilding Ireland’s Natural Capital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32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21595" y="1087432"/>
            <a:ext cx="4012238" cy="148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AC34B"/>
              </a:buClr>
              <a:buFont typeface="Arial"/>
              <a:buChar char="•"/>
              <a:defRPr sz="3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mtClean="0"/>
              <a:t>LIFE is as much about people as it is about ecology and habitats</a:t>
            </a:r>
          </a:p>
          <a:p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54" y="980944"/>
            <a:ext cx="4547553" cy="3403769"/>
          </a:xfrm>
          <a:prstGeom prst="rect">
            <a:avLst/>
          </a:prstGeom>
        </p:spPr>
      </p:pic>
      <p:pic>
        <p:nvPicPr>
          <p:cNvPr id="143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96" y="2964376"/>
            <a:ext cx="4262438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2" y="4552142"/>
            <a:ext cx="3239906" cy="1826947"/>
          </a:xfrm>
        </p:spPr>
      </p:pic>
    </p:spTree>
    <p:extLst>
      <p:ext uri="{BB962C8B-B14F-4D97-AF65-F5344CB8AC3E}">
        <p14:creationId xmlns:p14="http://schemas.microsoft.com/office/powerpoint/2010/main" val="16466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062" y="4274012"/>
            <a:ext cx="3750665" cy="249871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5" y="231274"/>
            <a:ext cx="2303434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73" y="1920843"/>
            <a:ext cx="3312741" cy="2260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52" y="3948255"/>
            <a:ext cx="2486224" cy="2664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885" y="2476642"/>
            <a:ext cx="2940703" cy="2205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10" y="2115429"/>
            <a:ext cx="2501101" cy="187092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14794" y="881601"/>
            <a:ext cx="4224128" cy="148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AC34B"/>
              </a:buClr>
              <a:buFont typeface="Arial"/>
              <a:buChar char="•"/>
              <a:defRPr sz="3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mtClean="0"/>
              <a:t>Success in LIFE comes down to hard work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31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28" y="2519960"/>
            <a:ext cx="5099627" cy="3829813"/>
          </a:xfrm>
        </p:spPr>
        <p:txBody>
          <a:bodyPr/>
          <a:lstStyle/>
          <a:p>
            <a:r>
              <a:rPr lang="en-IE" smtClean="0"/>
              <a:t>NPWS information</a:t>
            </a:r>
          </a:p>
          <a:p>
            <a:r>
              <a:rPr lang="en-IE" smtClean="0"/>
              <a:t>Coillte sources:</a:t>
            </a:r>
          </a:p>
          <a:p>
            <a:pPr lvl="1"/>
            <a:r>
              <a:rPr lang="en-IE" smtClean="0"/>
              <a:t>GIS: properties in SACs</a:t>
            </a:r>
          </a:p>
          <a:p>
            <a:pPr lvl="1"/>
            <a:r>
              <a:rPr lang="en-IE" smtClean="0"/>
              <a:t>Inventory</a:t>
            </a:r>
          </a:p>
          <a:p>
            <a:pPr lvl="1"/>
            <a:r>
              <a:rPr lang="en-IE" smtClean="0"/>
              <a:t>Biodiversity areas</a:t>
            </a:r>
          </a:p>
          <a:p>
            <a:pPr lvl="1"/>
            <a:r>
              <a:rPr lang="en-IE" smtClean="0"/>
              <a:t>Local staff knowledge</a:t>
            </a:r>
          </a:p>
          <a:p>
            <a:pPr lvl="1"/>
            <a:r>
              <a:rPr lang="en-IE" smtClean="0"/>
              <a:t>Ecological assessments</a:t>
            </a:r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05" y="1371004"/>
            <a:ext cx="3681983" cy="217516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45" y="3428121"/>
            <a:ext cx="1979484" cy="29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3728" y="773799"/>
            <a:ext cx="4224128" cy="148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AC34B"/>
              </a:buClr>
              <a:buFont typeface="Arial"/>
              <a:buChar char="•"/>
              <a:defRPr sz="3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mtClean="0"/>
              <a:t>For success in LIFE, be careful about the sites you choose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77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3728" y="773799"/>
            <a:ext cx="4180336" cy="148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AC34B"/>
              </a:buClr>
              <a:buFont typeface="Arial"/>
              <a:buChar char="•"/>
              <a:defRPr sz="3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mtClean="0"/>
              <a:t>Strive to keep your LIFE objectives clear</a:t>
            </a:r>
          </a:p>
          <a:p>
            <a:endParaRPr lang="en-US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8" y="2254647"/>
            <a:ext cx="4404280" cy="3303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7" y="3955055"/>
            <a:ext cx="3268337" cy="2451253"/>
          </a:xfrm>
          <a:prstGeom prst="rect">
            <a:avLst/>
          </a:prstGeom>
        </p:spPr>
      </p:pic>
      <p:pic>
        <p:nvPicPr>
          <p:cNvPr id="10" name="Picture 9" descr="http://www.neemo.eu/images/neem-logo%20cl-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30" y="1380068"/>
            <a:ext cx="1675224" cy="84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0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3728" y="773799"/>
            <a:ext cx="4180336" cy="148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AC34B"/>
              </a:buClr>
              <a:buFont typeface="Arial"/>
              <a:buChar char="•"/>
              <a:defRPr sz="3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6E6D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mtClean="0"/>
              <a:t>There is an After-LIFE</a:t>
            </a:r>
          </a:p>
          <a:p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911" y="728661"/>
            <a:ext cx="3667125" cy="5400675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18" y="4263528"/>
            <a:ext cx="2668121" cy="2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2811" y="1641514"/>
            <a:ext cx="4682169" cy="2622014"/>
          </a:xfrm>
        </p:spPr>
        <p:txBody>
          <a:bodyPr>
            <a:normAutofit/>
          </a:bodyPr>
          <a:lstStyle/>
          <a:p>
            <a:r>
              <a:rPr lang="en-IE" smtClean="0"/>
              <a:t>Monitoring</a:t>
            </a:r>
          </a:p>
          <a:p>
            <a:pPr lvl="1"/>
            <a:r>
              <a:rPr lang="en-IE" smtClean="0"/>
              <a:t>Coillte Biodiversity Monitoring Form</a:t>
            </a:r>
          </a:p>
          <a:p>
            <a:pPr lvl="1"/>
            <a:r>
              <a:rPr lang="en-IE" smtClean="0"/>
              <a:t>Resurvey of vegetation plots</a:t>
            </a:r>
          </a:p>
        </p:txBody>
      </p:sp>
    </p:spTree>
    <p:extLst>
      <p:ext uri="{BB962C8B-B14F-4D97-AF65-F5344CB8AC3E}">
        <p14:creationId xmlns:p14="http://schemas.microsoft.com/office/powerpoint/2010/main" val="36519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36" y="1776381"/>
            <a:ext cx="5453349" cy="4704486"/>
          </a:xfrm>
        </p:spPr>
        <p:txBody>
          <a:bodyPr>
            <a:normAutofit fontScale="92500" lnSpcReduction="20000"/>
          </a:bodyPr>
          <a:lstStyle/>
          <a:p>
            <a:r>
              <a:rPr lang="en-IE" smtClean="0"/>
              <a:t>Vegetation recovery good but the restored habitats will take a long time to mature</a:t>
            </a:r>
          </a:p>
          <a:p>
            <a:endParaRPr lang="en-IE" smtClean="0"/>
          </a:p>
          <a:p>
            <a:r>
              <a:rPr lang="en-IE" smtClean="0"/>
              <a:t>Some sites have ongoing management issues</a:t>
            </a:r>
          </a:p>
          <a:p>
            <a:endParaRPr lang="en-IE" smtClean="0"/>
          </a:p>
          <a:p>
            <a:r>
              <a:rPr lang="en-IE"/>
              <a:t>Link to NPWS Raised Bog Monitoring Programme – most </a:t>
            </a:r>
            <a:r>
              <a:rPr lang="en-IE" smtClean="0"/>
              <a:t>Coillte </a:t>
            </a:r>
            <a:r>
              <a:rPr lang="en-IE"/>
              <a:t>sites are “supporting habitat” – only small portions will become “active raised bog”</a:t>
            </a:r>
          </a:p>
          <a:p>
            <a:endParaRPr lang="en-IE" smtClean="0"/>
          </a:p>
          <a:p>
            <a:endParaRPr lang="en-IE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03313" y="1052480"/>
            <a:ext cx="824269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5500" b="1" baseline="30000" smtClean="0">
                <a:latin typeface="Arial"/>
                <a:cs typeface="Arial"/>
              </a:rPr>
              <a:t>Monitoring – lessons learned</a:t>
            </a:r>
            <a:endParaRPr lang="en-US" altLang="en-US" sz="5500" b="1" baseline="3000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81" y="1798415"/>
            <a:ext cx="3166347" cy="2352243"/>
          </a:xfrm>
          <a:prstGeom prst="rect">
            <a:avLst/>
          </a:prstGeom>
        </p:spPr>
      </p:pic>
      <p:pic>
        <p:nvPicPr>
          <p:cNvPr id="12" name="Picture 4" descr="Sh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67" y="4350042"/>
            <a:ext cx="3143461" cy="21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81" y="1938047"/>
            <a:ext cx="8229600" cy="4166034"/>
          </a:xfrm>
        </p:spPr>
        <p:txBody>
          <a:bodyPr/>
          <a:lstStyle/>
          <a:p>
            <a:r>
              <a:rPr lang="en-IE"/>
              <a:t>Overview of </a:t>
            </a:r>
            <a:r>
              <a:rPr lang="en-IE" smtClean="0"/>
              <a:t>Coillte’s LIFE </a:t>
            </a:r>
            <a:r>
              <a:rPr lang="en-IE"/>
              <a:t>Projects</a:t>
            </a:r>
          </a:p>
          <a:p>
            <a:endParaRPr lang="en-IE" smtClean="0"/>
          </a:p>
          <a:p>
            <a:r>
              <a:rPr lang="en-IE" smtClean="0"/>
              <a:t>Lessons learned</a:t>
            </a:r>
          </a:p>
          <a:p>
            <a:endParaRPr lang="en-IE"/>
          </a:p>
          <a:p>
            <a:r>
              <a:rPr lang="en-IE" smtClean="0"/>
              <a:t>The future?</a:t>
            </a:r>
            <a:endParaRPr lang="en-I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8025" y="1070264"/>
            <a:ext cx="77724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altLang="en-US" sz="5500" b="1" baseline="30000" smtClean="0">
                <a:latin typeface="Arial"/>
                <a:cs typeface="Arial"/>
              </a:rPr>
              <a:t>This presentation</a:t>
            </a:r>
            <a:endParaRPr lang="en-IE" altLang="en-US" sz="5500" b="1" baseline="30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5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4300"/>
            <a:ext cx="8293100" cy="65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9961" y="6184172"/>
            <a:ext cx="3359839" cy="369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007934"/>
                </a:solidFill>
                <a:latin typeface="+mn-lt"/>
              </a:rPr>
              <a:t>Mount Jessop Bog, Co. </a:t>
            </a:r>
            <a:r>
              <a:rPr lang="en-GB" sz="1800" b="1" smtClean="0">
                <a:solidFill>
                  <a:srgbClr val="007934"/>
                </a:solidFill>
                <a:latin typeface="+mn-lt"/>
              </a:rPr>
              <a:t>Longford</a:t>
            </a:r>
            <a:endParaRPr lang="en-IE" sz="1800" b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7386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altLang="en-US" smtClean="0"/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4300"/>
            <a:ext cx="82931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1499" y="6283325"/>
            <a:ext cx="4968301" cy="369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007934"/>
                </a:solidFill>
                <a:latin typeface="+mn-lt"/>
              </a:rPr>
              <a:t>Mount Jessop Bog, Co. </a:t>
            </a:r>
            <a:r>
              <a:rPr lang="en-GB" sz="1800" b="1" smtClean="0">
                <a:solidFill>
                  <a:srgbClr val="007934"/>
                </a:solidFill>
                <a:latin typeface="+mn-lt"/>
              </a:rPr>
              <a:t>Longford – Target Habitats</a:t>
            </a:r>
            <a:endParaRPr lang="en-IE" sz="1800" b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06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7588" y="2312988"/>
            <a:ext cx="7126287" cy="1800225"/>
          </a:xfrm>
        </p:spPr>
        <p:txBody>
          <a:bodyPr/>
          <a:lstStyle/>
          <a:p>
            <a:pPr eaLnBrk="1" hangingPunct="1"/>
            <a:r>
              <a:rPr lang="en-US" altLang="en-US" smtClean="0"/>
              <a:t>The future?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smtClean="0"/>
              <a:t>EU LIFE – Rebuilding Ireland’s Natural Capital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70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94907" y="4924543"/>
            <a:ext cx="8088217" cy="1619231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Valuable natural capital</a:t>
            </a:r>
            <a:endParaRPr lang="en-IE" dirty="0" smtClean="0"/>
          </a:p>
          <a:p>
            <a:r>
              <a:rPr lang="en-IE" dirty="0" smtClean="0"/>
              <a:t>Young habitats with a bright future</a:t>
            </a:r>
            <a:endParaRPr lang="en-IE" dirty="0" smtClean="0"/>
          </a:p>
          <a:p>
            <a:r>
              <a:rPr lang="en-IE" dirty="0" smtClean="0"/>
              <a:t>Programme to attract appropriate </a:t>
            </a:r>
            <a:r>
              <a:rPr lang="en-IE" dirty="0" smtClean="0"/>
              <a:t>funding</a:t>
            </a:r>
            <a:endParaRPr lang="en-IE" dirty="0"/>
          </a:p>
        </p:txBody>
      </p:sp>
      <p:pic>
        <p:nvPicPr>
          <p:cNvPr id="7" name="Picture 2" descr="Sit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9" y="253389"/>
            <a:ext cx="3569880" cy="239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it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47" y="1611130"/>
            <a:ext cx="3569880" cy="239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40078" y="2878318"/>
            <a:ext cx="3569881" cy="2390660"/>
            <a:chOff x="4630757" y="2043628"/>
            <a:chExt cx="4193753" cy="314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757" y="2043628"/>
              <a:ext cx="4193753" cy="314531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30757" y="2043628"/>
              <a:ext cx="4193753" cy="3145315"/>
            </a:xfrm>
            <a:prstGeom prst="rect">
              <a:avLst/>
            </a:prstGeom>
            <a:noFill/>
            <a:ln>
              <a:solidFill>
                <a:srgbClr val="287B3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ln>
                  <a:solidFill>
                    <a:srgbClr val="287B3E"/>
                  </a:solidFill>
                </a:ln>
                <a:noFill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3891" y="2232715"/>
            <a:ext cx="12857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Attyslany 2007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7981" y="4872570"/>
            <a:ext cx="5819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2015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641" y="3598845"/>
            <a:ext cx="56853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2009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3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7588" y="2312988"/>
            <a:ext cx="7126287" cy="1800225"/>
          </a:xfrm>
        </p:spPr>
        <p:txBody>
          <a:bodyPr/>
          <a:lstStyle/>
          <a:p>
            <a:pPr eaLnBrk="1" hangingPunct="1"/>
            <a:r>
              <a:rPr lang="en-US" altLang="en-US" smtClean="0"/>
              <a:t>Overview of LIFE projects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smtClean="0"/>
              <a:t>EU LIFE – Rebuilding Ireland’s Natural Capital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9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81" y="1944431"/>
            <a:ext cx="8229600" cy="4166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/>
              <a:t>“</a:t>
            </a:r>
            <a:r>
              <a:rPr lang="en-IE" b="1"/>
              <a:t>Valuable</a:t>
            </a:r>
            <a:r>
              <a:rPr lang="en-IE"/>
              <a:t> woodland and other semi-natural </a:t>
            </a:r>
            <a:r>
              <a:rPr lang="en-IE" b="1"/>
              <a:t>habitats</a:t>
            </a:r>
            <a:r>
              <a:rPr lang="en-IE"/>
              <a:t> … which have been colonised, planted, or incorporated into plantations, but </a:t>
            </a:r>
            <a:r>
              <a:rPr lang="en-IE" b="1"/>
              <a:t>which have retained their ecological characteristics </a:t>
            </a:r>
            <a:r>
              <a:rPr lang="en-IE"/>
              <a:t>(or have a high potential to be restored), shall be identified and </a:t>
            </a:r>
            <a:r>
              <a:rPr lang="en-IE" b="1"/>
              <a:t>restored</a:t>
            </a:r>
            <a:r>
              <a:rPr lang="en-IE"/>
              <a:t> or treated in a manner that does not lead to further loss of biodiversity or cultural value.”</a:t>
            </a:r>
          </a:p>
          <a:p>
            <a:pPr marL="0" indent="0" algn="r">
              <a:buNone/>
            </a:pPr>
            <a:r>
              <a:rPr lang="en-IE" smtClean="0"/>
              <a:t>UKWAS, 2000</a:t>
            </a:r>
            <a:endParaRPr lang="en-I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8025" y="1070264"/>
            <a:ext cx="77724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altLang="en-US" sz="5500" b="1" baseline="30000" smtClean="0">
                <a:latin typeface="Arial"/>
                <a:cs typeface="Arial"/>
              </a:rPr>
              <a:t>Sustainable Forest Management</a:t>
            </a:r>
            <a:endParaRPr lang="en-IE" altLang="en-US" sz="5500" b="1" baseline="30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9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7" y="1657490"/>
            <a:ext cx="5388440" cy="4660182"/>
          </a:xfrm>
        </p:spPr>
        <p:txBody>
          <a:bodyPr>
            <a:normAutofit fontScale="92500" lnSpcReduction="20000"/>
          </a:bodyPr>
          <a:lstStyle/>
          <a:p>
            <a:r>
              <a:rPr lang="en-IE" sz="3900" smtClean="0"/>
              <a:t>Caledonian Partnership</a:t>
            </a:r>
          </a:p>
          <a:p>
            <a:pPr marL="457200" lvl="1" indent="0">
              <a:buNone/>
            </a:pPr>
            <a:endParaRPr lang="en-IE" smtClean="0"/>
          </a:p>
          <a:p>
            <a:pPr lvl="1"/>
            <a:r>
              <a:rPr lang="en-IE" smtClean="0"/>
              <a:t>Highland Birchwoods</a:t>
            </a:r>
          </a:p>
          <a:p>
            <a:pPr lvl="1"/>
            <a:r>
              <a:rPr lang="en-IE" smtClean="0"/>
              <a:t>Scottish Natural Heritage</a:t>
            </a:r>
          </a:p>
          <a:p>
            <a:pPr lvl="1"/>
            <a:r>
              <a:rPr lang="en-IE" smtClean="0"/>
              <a:t>The Forestry Commission</a:t>
            </a:r>
          </a:p>
          <a:p>
            <a:pPr lvl="1"/>
            <a:r>
              <a:rPr lang="en-IE" smtClean="0"/>
              <a:t>Countryside Commission for Wales</a:t>
            </a:r>
          </a:p>
          <a:p>
            <a:pPr lvl="1"/>
            <a:r>
              <a:rPr lang="en-IE" smtClean="0"/>
              <a:t>The National Trust</a:t>
            </a:r>
          </a:p>
          <a:p>
            <a:pPr lvl="1"/>
            <a:r>
              <a:rPr lang="en-IE" smtClean="0"/>
              <a:t>Royal Society for the Protection of Birds</a:t>
            </a:r>
          </a:p>
          <a:p>
            <a:pPr lvl="1"/>
            <a:r>
              <a:rPr lang="en-IE" smtClean="0"/>
              <a:t>Centre for Ecology and Hydrology</a:t>
            </a:r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257" y="1265531"/>
            <a:ext cx="3384376" cy="47923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8025" y="1070264"/>
            <a:ext cx="77724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altLang="en-US" sz="5500" b="1" baseline="30000" smtClean="0">
                <a:latin typeface="Arial"/>
                <a:cs typeface="Arial"/>
              </a:rPr>
              <a:t>Clever ideas</a:t>
            </a:r>
            <a:endParaRPr lang="en-IE" altLang="en-US" sz="5500" b="1" baseline="30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8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08025" y="1070264"/>
            <a:ext cx="7772400" cy="708025"/>
          </a:xfrm>
        </p:spPr>
        <p:txBody>
          <a:bodyPr/>
          <a:lstStyle/>
          <a:p>
            <a:r>
              <a:rPr lang="en-IE" altLang="en-US" sz="5500" b="1" baseline="30000">
                <a:latin typeface="Arial"/>
                <a:cs typeface="Arial"/>
              </a:rPr>
              <a:t>Coillte estate – soil types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209695"/>
              </p:ext>
            </p:extLst>
          </p:nvPr>
        </p:nvGraphicFramePr>
        <p:xfrm>
          <a:off x="1465243" y="1762699"/>
          <a:ext cx="6654187" cy="452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65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8025" y="1070264"/>
            <a:ext cx="7772400" cy="708025"/>
          </a:xfrm>
        </p:spPr>
        <p:txBody>
          <a:bodyPr/>
          <a:lstStyle/>
          <a:p>
            <a:r>
              <a:rPr lang="en-IE" altLang="en-US" sz="5500" b="1" baseline="30000" smtClean="0">
                <a:latin typeface="Arial"/>
                <a:cs typeface="Arial"/>
              </a:rPr>
              <a:t>Afforestation of peatlands</a:t>
            </a:r>
            <a:endParaRPr lang="en-IE" altLang="en-US" sz="5500" b="1" baseline="3000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945" y="2816980"/>
            <a:ext cx="4248563" cy="2471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601" y="3823856"/>
            <a:ext cx="2372314" cy="2504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3" y="1545216"/>
            <a:ext cx="2748208" cy="22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969242"/>
            <a:ext cx="6797675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2755" y="5726690"/>
            <a:ext cx="1398516" cy="307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smtClean="0">
                <a:solidFill>
                  <a:srgbClr val="007934"/>
                </a:solidFill>
              </a:rPr>
              <a:t>Derry, Co. Mayo</a:t>
            </a:r>
            <a:endParaRPr lang="en-IE" sz="1400" b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57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36" y="1597071"/>
            <a:ext cx="5828002" cy="39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8633" r="35829"/>
          <a:stretch>
            <a:fillRect/>
          </a:stretch>
        </p:blipFill>
        <p:spPr bwMode="auto">
          <a:xfrm>
            <a:off x="513919" y="3828761"/>
            <a:ext cx="23479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9344" y="6329362"/>
            <a:ext cx="2362488" cy="307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i="1">
                <a:solidFill>
                  <a:srgbClr val="007934"/>
                </a:solidFill>
                <a:latin typeface="+mn-lt"/>
              </a:rPr>
              <a:t>Homalothecium nitens</a:t>
            </a:r>
            <a:endParaRPr lang="en-IE" sz="1400" b="1" i="1">
              <a:solidFill>
                <a:srgbClr val="007934"/>
              </a:solidFill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98356" y="1034621"/>
            <a:ext cx="77724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287B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5500" b="1" baseline="30000" smtClean="0">
                <a:latin typeface="Arial"/>
                <a:cs typeface="Arial"/>
              </a:rPr>
              <a:t>Blanket bog flush, Co. Mayo</a:t>
            </a:r>
            <a:endParaRPr lang="en-US" altLang="en-US" sz="5500" b="1" baseline="30000">
              <a:latin typeface="Arial"/>
              <a:cs typeface="Arial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6" y="1922899"/>
            <a:ext cx="2372285" cy="161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696" y="3216744"/>
            <a:ext cx="1986612" cy="307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i="1">
                <a:solidFill>
                  <a:srgbClr val="007934"/>
                </a:solidFill>
                <a:latin typeface="+mn-lt"/>
              </a:rPr>
              <a:t>Sphagnum imbricatum</a:t>
            </a:r>
            <a:endParaRPr lang="en-IE" sz="1400" b="1" i="1">
              <a:solidFill>
                <a:srgbClr val="007934"/>
              </a:solidFill>
              <a:latin typeface="+mn-lt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26" y="4583016"/>
            <a:ext cx="1369092" cy="211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97775" y="6463574"/>
            <a:ext cx="1552194" cy="307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400" b="1" i="1">
                <a:solidFill>
                  <a:srgbClr val="007934"/>
                </a:solidFill>
                <a:latin typeface="+mn-lt"/>
              </a:rPr>
              <a:t>Sphagnum fuscum</a:t>
            </a:r>
            <a:endParaRPr lang="en-IE" sz="1400" b="1" i="1">
              <a:solidFill>
                <a:srgbClr val="007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8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7934"/>
    </a:dk2>
    <a:lt2>
      <a:srgbClr val="FFFFFF"/>
    </a:lt2>
    <a:accent1>
      <a:srgbClr val="A07718"/>
    </a:accent1>
    <a:accent2>
      <a:srgbClr val="3CB6CE"/>
    </a:accent2>
    <a:accent3>
      <a:srgbClr val="FFFFFF"/>
    </a:accent3>
    <a:accent4>
      <a:srgbClr val="000000"/>
    </a:accent4>
    <a:accent5>
      <a:srgbClr val="CDBDAB"/>
    </a:accent5>
    <a:accent6>
      <a:srgbClr val="35A5BA"/>
    </a:accent6>
    <a:hlink>
      <a:srgbClr val="4060AF"/>
    </a:hlink>
    <a:folHlink>
      <a:srgbClr val="DD4814"/>
    </a:folHlink>
  </a:clrScheme>
  <a:fontScheme name="Blank Presentation">
    <a:majorFont>
      <a:latin typeface="Verdana"/>
      <a:ea typeface="ＭＳ Ｐゴシック"/>
      <a:cs typeface="ＭＳ Ｐゴシック"/>
    </a:majorFont>
    <a:minorFont>
      <a:latin typeface="Verdana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539</Words>
  <Application>Microsoft Office PowerPoint</Application>
  <PresentationFormat>On-screen Show (4:3)</PresentationFormat>
  <Paragraphs>129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MS PGothic</vt:lpstr>
      <vt:lpstr>Arial</vt:lpstr>
      <vt:lpstr>Calibri</vt:lpstr>
      <vt:lpstr>Verdana</vt:lpstr>
      <vt:lpstr>Office Theme</vt:lpstr>
      <vt:lpstr>PowerPoint Presentation</vt:lpstr>
      <vt:lpstr>PowerPoint Presentation</vt:lpstr>
      <vt:lpstr>Overview of LIFE projects</vt:lpstr>
      <vt:lpstr>PowerPoint Presentation</vt:lpstr>
      <vt:lpstr>PowerPoint Presentation</vt:lpstr>
      <vt:lpstr>Coillte estate – soil types</vt:lpstr>
      <vt:lpstr>Afforestation of peatlands</vt:lpstr>
      <vt:lpstr>PowerPoint Presentation</vt:lpstr>
      <vt:lpstr>PowerPoint Presentation</vt:lpstr>
      <vt:lpstr>PowerPoint Presentation</vt:lpstr>
      <vt:lpstr>PowerPoint Presentation</vt:lpstr>
      <vt:lpstr>Overall approach</vt:lpstr>
      <vt:lpstr>Lessons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future?</vt:lpstr>
      <vt:lpstr>PowerPoint Presentation</vt:lpstr>
    </vt:vector>
  </TitlesOfParts>
  <Company>Loman Cusack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GLOBAL HEALTHCARE  LEADER WORKING TO HELP  THE WORLD BE WELL</dc:title>
  <dc:creator>Loman Studio</dc:creator>
  <cp:lastModifiedBy>Aileen O'Sullivan</cp:lastModifiedBy>
  <cp:revision>109</cp:revision>
  <dcterms:created xsi:type="dcterms:W3CDTF">2015-07-31T06:55:03Z</dcterms:created>
  <dcterms:modified xsi:type="dcterms:W3CDTF">2015-09-29T05:42:17Z</dcterms:modified>
</cp:coreProperties>
</file>