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77" r:id="rId2"/>
    <p:sldId id="376" r:id="rId3"/>
    <p:sldId id="378" r:id="rId4"/>
    <p:sldId id="380" r:id="rId5"/>
    <p:sldId id="388" r:id="rId6"/>
    <p:sldId id="313" r:id="rId7"/>
    <p:sldId id="383" r:id="rId8"/>
    <p:sldId id="385" r:id="rId9"/>
    <p:sldId id="386" r:id="rId10"/>
    <p:sldId id="322" r:id="rId11"/>
    <p:sldId id="324" r:id="rId12"/>
    <p:sldId id="410" r:id="rId13"/>
    <p:sldId id="326" r:id="rId14"/>
    <p:sldId id="418" r:id="rId15"/>
    <p:sldId id="256" r:id="rId16"/>
    <p:sldId id="416" r:id="rId17"/>
    <p:sldId id="398" r:id="rId18"/>
    <p:sldId id="399" r:id="rId19"/>
    <p:sldId id="421" r:id="rId20"/>
    <p:sldId id="426" r:id="rId21"/>
    <p:sldId id="424" r:id="rId22"/>
    <p:sldId id="425" r:id="rId23"/>
    <p:sldId id="427" r:id="rId24"/>
    <p:sldId id="422" r:id="rId25"/>
    <p:sldId id="408" r:id="rId26"/>
  </p:sldIdLst>
  <p:sldSz cx="9144000" cy="6858000" type="screen4x3"/>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FFCC"/>
    <a:srgbClr val="FFFF99"/>
    <a:srgbClr val="FC43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80977" autoAdjust="0"/>
  </p:normalViewPr>
  <p:slideViewPr>
    <p:cSldViewPr>
      <p:cViewPr varScale="1">
        <p:scale>
          <a:sx n="60" d="100"/>
          <a:sy n="60" d="100"/>
        </p:scale>
        <p:origin x="85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500142"/>
          </a:xfrm>
          <a:prstGeom prst="rect">
            <a:avLst/>
          </a:prstGeom>
        </p:spPr>
        <p:txBody>
          <a:bodyPr vert="horz" lIns="96469" tIns="48234" rIns="96469" bIns="48234" rtlCol="0"/>
          <a:lstStyle>
            <a:lvl1pPr algn="l">
              <a:defRPr sz="1300"/>
            </a:lvl1pPr>
          </a:lstStyle>
          <a:p>
            <a:endParaRPr lang="en-IE"/>
          </a:p>
        </p:txBody>
      </p:sp>
      <p:sp>
        <p:nvSpPr>
          <p:cNvPr id="3" name="Date Placeholder 2"/>
          <p:cNvSpPr>
            <a:spLocks noGrp="1"/>
          </p:cNvSpPr>
          <p:nvPr>
            <p:ph type="dt" sz="quarter" idx="1"/>
          </p:nvPr>
        </p:nvSpPr>
        <p:spPr>
          <a:xfrm>
            <a:off x="3898103" y="1"/>
            <a:ext cx="2982119" cy="500142"/>
          </a:xfrm>
          <a:prstGeom prst="rect">
            <a:avLst/>
          </a:prstGeom>
        </p:spPr>
        <p:txBody>
          <a:bodyPr vert="horz" lIns="96469" tIns="48234" rIns="96469" bIns="48234" rtlCol="0"/>
          <a:lstStyle>
            <a:lvl1pPr algn="r">
              <a:defRPr sz="1300"/>
            </a:lvl1pPr>
          </a:lstStyle>
          <a:p>
            <a:fld id="{6BBACC13-432F-417C-A537-7C54969AC056}" type="datetimeFigureOut">
              <a:rPr lang="en-IE" smtClean="0"/>
              <a:t>29/09/2015</a:t>
            </a:fld>
            <a:endParaRPr lang="en-IE"/>
          </a:p>
        </p:txBody>
      </p:sp>
      <p:sp>
        <p:nvSpPr>
          <p:cNvPr id="4" name="Footer Placeholder 3"/>
          <p:cNvSpPr>
            <a:spLocks noGrp="1"/>
          </p:cNvSpPr>
          <p:nvPr>
            <p:ph type="ftr" sz="quarter" idx="2"/>
          </p:nvPr>
        </p:nvSpPr>
        <p:spPr>
          <a:xfrm>
            <a:off x="1" y="9500961"/>
            <a:ext cx="2982119" cy="500142"/>
          </a:xfrm>
          <a:prstGeom prst="rect">
            <a:avLst/>
          </a:prstGeom>
        </p:spPr>
        <p:txBody>
          <a:bodyPr vert="horz" lIns="96469" tIns="48234" rIns="96469" bIns="48234" rtlCol="0" anchor="b"/>
          <a:lstStyle>
            <a:lvl1pPr algn="l">
              <a:defRPr sz="1300"/>
            </a:lvl1pPr>
          </a:lstStyle>
          <a:p>
            <a:endParaRPr lang="en-IE"/>
          </a:p>
        </p:txBody>
      </p:sp>
      <p:sp>
        <p:nvSpPr>
          <p:cNvPr id="5" name="Slide Number Placeholder 4"/>
          <p:cNvSpPr>
            <a:spLocks noGrp="1"/>
          </p:cNvSpPr>
          <p:nvPr>
            <p:ph type="sldNum" sz="quarter" idx="3"/>
          </p:nvPr>
        </p:nvSpPr>
        <p:spPr>
          <a:xfrm>
            <a:off x="3898103" y="9500961"/>
            <a:ext cx="2982119" cy="500142"/>
          </a:xfrm>
          <a:prstGeom prst="rect">
            <a:avLst/>
          </a:prstGeom>
        </p:spPr>
        <p:txBody>
          <a:bodyPr vert="horz" lIns="96469" tIns="48234" rIns="96469" bIns="48234" rtlCol="0" anchor="b"/>
          <a:lstStyle>
            <a:lvl1pPr algn="r">
              <a:defRPr sz="1300"/>
            </a:lvl1pPr>
          </a:lstStyle>
          <a:p>
            <a:fld id="{2ADC3704-0283-49C7-9242-EC9C1D96555E}" type="slidenum">
              <a:rPr lang="en-IE" smtClean="0"/>
              <a:t>‹#›</a:t>
            </a:fld>
            <a:endParaRPr lang="en-IE"/>
          </a:p>
        </p:txBody>
      </p:sp>
    </p:spTree>
    <p:extLst>
      <p:ext uri="{BB962C8B-B14F-4D97-AF65-F5344CB8AC3E}">
        <p14:creationId xmlns:p14="http://schemas.microsoft.com/office/powerpoint/2010/main" val="1614830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500142"/>
          </a:xfrm>
          <a:prstGeom prst="rect">
            <a:avLst/>
          </a:prstGeom>
        </p:spPr>
        <p:txBody>
          <a:bodyPr vert="horz" lIns="96469" tIns="48234" rIns="96469" bIns="48234" rtlCol="0"/>
          <a:lstStyle>
            <a:lvl1pPr algn="l">
              <a:defRPr sz="1300"/>
            </a:lvl1pPr>
          </a:lstStyle>
          <a:p>
            <a:endParaRPr lang="en-IE"/>
          </a:p>
        </p:txBody>
      </p:sp>
      <p:sp>
        <p:nvSpPr>
          <p:cNvPr id="3" name="Date Placeholder 2"/>
          <p:cNvSpPr>
            <a:spLocks noGrp="1"/>
          </p:cNvSpPr>
          <p:nvPr>
            <p:ph type="dt" idx="1"/>
          </p:nvPr>
        </p:nvSpPr>
        <p:spPr>
          <a:xfrm>
            <a:off x="3898103" y="1"/>
            <a:ext cx="2982119" cy="500142"/>
          </a:xfrm>
          <a:prstGeom prst="rect">
            <a:avLst/>
          </a:prstGeom>
        </p:spPr>
        <p:txBody>
          <a:bodyPr vert="horz" lIns="96469" tIns="48234" rIns="96469" bIns="48234" rtlCol="0"/>
          <a:lstStyle>
            <a:lvl1pPr algn="r">
              <a:defRPr sz="1300"/>
            </a:lvl1pPr>
          </a:lstStyle>
          <a:p>
            <a:fld id="{1AFD767A-C8DB-4FC3-BC4C-3E98FA375525}" type="datetimeFigureOut">
              <a:rPr lang="en-IE" smtClean="0"/>
              <a:t>29/09/2015</a:t>
            </a:fld>
            <a:endParaRPr lang="en-IE"/>
          </a:p>
        </p:txBody>
      </p:sp>
      <p:sp>
        <p:nvSpPr>
          <p:cNvPr id="4" name="Slide Image Placeholder 3"/>
          <p:cNvSpPr>
            <a:spLocks noGrp="1" noRot="1" noChangeAspect="1"/>
          </p:cNvSpPr>
          <p:nvPr>
            <p:ph type="sldImg" idx="2"/>
          </p:nvPr>
        </p:nvSpPr>
        <p:spPr>
          <a:xfrm>
            <a:off x="942975" y="750888"/>
            <a:ext cx="4997450" cy="3749675"/>
          </a:xfrm>
          <a:prstGeom prst="rect">
            <a:avLst/>
          </a:prstGeom>
          <a:noFill/>
          <a:ln w="12700">
            <a:solidFill>
              <a:prstClr val="black"/>
            </a:solidFill>
          </a:ln>
        </p:spPr>
        <p:txBody>
          <a:bodyPr vert="horz" lIns="96469" tIns="48234" rIns="96469" bIns="48234" rtlCol="0" anchor="ctr"/>
          <a:lstStyle/>
          <a:p>
            <a:endParaRPr lang="en-IE"/>
          </a:p>
        </p:txBody>
      </p:sp>
      <p:sp>
        <p:nvSpPr>
          <p:cNvPr id="5" name="Notes Placeholder 4"/>
          <p:cNvSpPr>
            <a:spLocks noGrp="1"/>
          </p:cNvSpPr>
          <p:nvPr>
            <p:ph type="body" sz="quarter" idx="3"/>
          </p:nvPr>
        </p:nvSpPr>
        <p:spPr>
          <a:xfrm>
            <a:off x="688182" y="4751349"/>
            <a:ext cx="5505450" cy="4501277"/>
          </a:xfrm>
          <a:prstGeom prst="rect">
            <a:avLst/>
          </a:prstGeom>
        </p:spPr>
        <p:txBody>
          <a:bodyPr vert="horz" lIns="96469" tIns="48234" rIns="96469" bIns="4823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1" y="9500961"/>
            <a:ext cx="2982119" cy="500142"/>
          </a:xfrm>
          <a:prstGeom prst="rect">
            <a:avLst/>
          </a:prstGeom>
        </p:spPr>
        <p:txBody>
          <a:bodyPr vert="horz" lIns="96469" tIns="48234" rIns="96469" bIns="48234" rtlCol="0" anchor="b"/>
          <a:lstStyle>
            <a:lvl1pPr algn="l">
              <a:defRPr sz="1300"/>
            </a:lvl1pPr>
          </a:lstStyle>
          <a:p>
            <a:endParaRPr lang="en-IE"/>
          </a:p>
        </p:txBody>
      </p:sp>
      <p:sp>
        <p:nvSpPr>
          <p:cNvPr id="7" name="Slide Number Placeholder 6"/>
          <p:cNvSpPr>
            <a:spLocks noGrp="1"/>
          </p:cNvSpPr>
          <p:nvPr>
            <p:ph type="sldNum" sz="quarter" idx="5"/>
          </p:nvPr>
        </p:nvSpPr>
        <p:spPr>
          <a:xfrm>
            <a:off x="3898103" y="9500961"/>
            <a:ext cx="2982119" cy="500142"/>
          </a:xfrm>
          <a:prstGeom prst="rect">
            <a:avLst/>
          </a:prstGeom>
        </p:spPr>
        <p:txBody>
          <a:bodyPr vert="horz" lIns="96469" tIns="48234" rIns="96469" bIns="48234" rtlCol="0" anchor="b"/>
          <a:lstStyle>
            <a:lvl1pPr algn="r">
              <a:defRPr sz="1300"/>
            </a:lvl1pPr>
          </a:lstStyle>
          <a:p>
            <a:fld id="{9332492B-4AAC-4CC7-AA79-E73297584DA6}" type="slidenum">
              <a:rPr lang="en-IE" smtClean="0"/>
              <a:t>‹#›</a:t>
            </a:fld>
            <a:endParaRPr lang="en-IE"/>
          </a:p>
        </p:txBody>
      </p:sp>
    </p:spTree>
    <p:extLst>
      <p:ext uri="{BB962C8B-B14F-4D97-AF65-F5344CB8AC3E}">
        <p14:creationId xmlns:p14="http://schemas.microsoft.com/office/powerpoint/2010/main" val="254336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Hi, many thanks for inviting me along today.  I’m a SCO</a:t>
            </a:r>
            <a:r>
              <a:rPr lang="en-IE" sz="1200" kern="1200" baseline="0" dirty="0" smtClean="0">
                <a:solidFill>
                  <a:schemeClr val="tx1"/>
                </a:solidFill>
                <a:effectLst/>
                <a:latin typeface="+mn-lt"/>
                <a:ea typeface="+mn-ea"/>
                <a:cs typeface="+mn-cs"/>
              </a:rPr>
              <a:t> with BWI, based in Donegal, where we have just completed a four year project on the conservation of Curlew and other breeding waders in the border region as part of an INTERREG IVA project.  We learnt much about Curlew that is applicable nation wide and it is clear that it is one of our most threatened breeding birds, and one which is of very high conservation priority for BirdWatch Ireland.  So in my talk I’m going to tell you a bit about the ecology of the species, it’s ecology, habitat preferences threats and declines and then I’ll describe the important role of </a:t>
            </a:r>
            <a:r>
              <a:rPr lang="en-IE" sz="1200" kern="1200" baseline="0" dirty="0" err="1" smtClean="0">
                <a:solidFill>
                  <a:schemeClr val="tx1"/>
                </a:solidFill>
                <a:effectLst/>
                <a:latin typeface="+mn-lt"/>
                <a:ea typeface="+mn-ea"/>
                <a:cs typeface="+mn-cs"/>
              </a:rPr>
              <a:t>BnM</a:t>
            </a:r>
            <a:r>
              <a:rPr lang="en-IE" sz="1200" kern="1200" baseline="0" dirty="0" smtClean="0">
                <a:solidFill>
                  <a:schemeClr val="tx1"/>
                </a:solidFill>
                <a:effectLst/>
                <a:latin typeface="+mn-lt"/>
                <a:ea typeface="+mn-ea"/>
                <a:cs typeface="+mn-cs"/>
              </a:rPr>
              <a:t> in the conservation of this species in Ireland.  </a:t>
            </a:r>
            <a:endParaRPr lang="en-IE" dirty="0"/>
          </a:p>
        </p:txBody>
      </p:sp>
      <p:sp>
        <p:nvSpPr>
          <p:cNvPr id="4" name="Slide Number Placeholder 3"/>
          <p:cNvSpPr>
            <a:spLocks noGrp="1"/>
          </p:cNvSpPr>
          <p:nvPr>
            <p:ph type="sldNum" sz="quarter" idx="10"/>
          </p:nvPr>
        </p:nvSpPr>
        <p:spPr/>
        <p:txBody>
          <a:bodyPr/>
          <a:lstStyle/>
          <a:p>
            <a:fld id="{9332492B-4AAC-4CC7-AA79-E73297584DA6}" type="slidenum">
              <a:rPr lang="en-IE" smtClean="0"/>
              <a:t>1</a:t>
            </a:fld>
            <a:endParaRPr lang="en-IE"/>
          </a:p>
        </p:txBody>
      </p:sp>
    </p:spTree>
    <p:extLst>
      <p:ext uri="{BB962C8B-B14F-4D97-AF65-F5344CB8AC3E}">
        <p14:creationId xmlns:p14="http://schemas.microsoft.com/office/powerpoint/2010/main" val="2831505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altLang="en-US" smtClean="0"/>
          </a:p>
        </p:txBody>
      </p:sp>
      <p:sp>
        <p:nvSpPr>
          <p:cNvPr id="4" name="Slide Number Placeholder 3"/>
          <p:cNvSpPr>
            <a:spLocks noGrp="1"/>
          </p:cNvSpPr>
          <p:nvPr>
            <p:ph type="sldNum" sz="quarter" idx="5"/>
          </p:nvPr>
        </p:nvSpPr>
        <p:spPr/>
        <p:txBody>
          <a:bodyPr/>
          <a:lstStyle/>
          <a:p>
            <a:pPr>
              <a:defRPr/>
            </a:pPr>
            <a:fld id="{02C35036-F4FE-41B3-84FC-A06762796517}" type="slidenum">
              <a:rPr lang="en-GB" smtClean="0"/>
              <a:pPr>
                <a:defRPr/>
              </a:pPr>
              <a:t>10</a:t>
            </a:fld>
            <a:endParaRPr lang="en-GB"/>
          </a:p>
        </p:txBody>
      </p:sp>
    </p:spTree>
    <p:extLst>
      <p:ext uri="{BB962C8B-B14F-4D97-AF65-F5344CB8AC3E}">
        <p14:creationId xmlns:p14="http://schemas.microsoft.com/office/powerpoint/2010/main" val="1058583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About 11% of Ireland’s land area now forested, about half of which is private forests established in the last 20 years, with around 7,000 ha of land planted annually; this has led to loss and fragmentation of many upland habitats, though there are now more restrictions on planting on unenclosed land and in  upland SACs and SPAs, </a:t>
            </a:r>
            <a:r>
              <a:rPr lang="en-GB" altLang="en-US" dirty="0" err="1" smtClean="0"/>
              <a:t>eg</a:t>
            </a:r>
            <a:r>
              <a:rPr lang="en-GB" altLang="en-US" dirty="0" smtClean="0"/>
              <a:t> for Hen harrier.  </a:t>
            </a:r>
            <a:endParaRPr lang="en-IE" altLang="en-US" dirty="0" smtClean="0"/>
          </a:p>
          <a:p>
            <a:endParaRPr lang="en-IE" altLang="en-US" dirty="0" smtClean="0"/>
          </a:p>
          <a:p>
            <a:r>
              <a:rPr lang="en-IE" altLang="en-US" dirty="0" smtClean="0"/>
              <a:t>Forestry, peat exploitation and ag intensification have led to severe fragmentation of habitats, in turn makes populations more vulnerable to predation.</a:t>
            </a:r>
          </a:p>
        </p:txBody>
      </p:sp>
      <p:sp>
        <p:nvSpPr>
          <p:cNvPr id="4" name="Slide Number Placeholder 3"/>
          <p:cNvSpPr>
            <a:spLocks noGrp="1"/>
          </p:cNvSpPr>
          <p:nvPr>
            <p:ph type="sldNum" sz="quarter" idx="5"/>
          </p:nvPr>
        </p:nvSpPr>
        <p:spPr/>
        <p:txBody>
          <a:bodyPr/>
          <a:lstStyle/>
          <a:p>
            <a:pPr>
              <a:defRPr/>
            </a:pPr>
            <a:fld id="{452B17BD-1C01-49F7-84A6-DD5B5DEC7E34}" type="slidenum">
              <a:rPr lang="en-GB" smtClean="0"/>
              <a:pPr>
                <a:defRPr/>
              </a:pPr>
              <a:t>11</a:t>
            </a:fld>
            <a:endParaRPr lang="en-GB"/>
          </a:p>
        </p:txBody>
      </p:sp>
    </p:spTree>
    <p:extLst>
      <p:ext uri="{BB962C8B-B14F-4D97-AF65-F5344CB8AC3E}">
        <p14:creationId xmlns:p14="http://schemas.microsoft.com/office/powerpoint/2010/main" val="155732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E" altLang="en-US" smtClean="0"/>
              <a:t>Studies funded by NPWS and by RSPB in NI </a:t>
            </a:r>
          </a:p>
        </p:txBody>
      </p:sp>
      <p:sp>
        <p:nvSpPr>
          <p:cNvPr id="4" name="Slide Number Placeholder 3"/>
          <p:cNvSpPr>
            <a:spLocks noGrp="1"/>
          </p:cNvSpPr>
          <p:nvPr>
            <p:ph type="sldNum" sz="quarter" idx="5"/>
          </p:nvPr>
        </p:nvSpPr>
        <p:spPr/>
        <p:txBody>
          <a:bodyPr/>
          <a:lstStyle/>
          <a:p>
            <a:pPr>
              <a:defRPr/>
            </a:pPr>
            <a:fld id="{8332A750-50D0-486B-BAF2-78B2D6803DBA}" type="slidenum">
              <a:rPr lang="en-GB" smtClean="0"/>
              <a:pPr>
                <a:defRPr/>
              </a:pPr>
              <a:t>13</a:t>
            </a:fld>
            <a:endParaRPr lang="en-GB"/>
          </a:p>
        </p:txBody>
      </p:sp>
    </p:spTree>
    <p:extLst>
      <p:ext uri="{BB962C8B-B14F-4D97-AF65-F5344CB8AC3E}">
        <p14:creationId xmlns:p14="http://schemas.microsoft.com/office/powerpoint/2010/main" val="198713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smtClean="0"/>
              <a:t>Bord</a:t>
            </a:r>
            <a:r>
              <a:rPr lang="en-IE" dirty="0" smtClean="0"/>
              <a:t> </a:t>
            </a:r>
            <a:r>
              <a:rPr lang="en-IE" dirty="0" err="1" smtClean="0"/>
              <a:t>na</a:t>
            </a:r>
            <a:r>
              <a:rPr lang="en-IE" baseline="0" dirty="0" smtClean="0"/>
              <a:t> Mona has already funded breeding bird surveys on cut away bogs.  New phase to develop a CCP.</a:t>
            </a:r>
            <a:endParaRPr lang="en-IE" dirty="0"/>
          </a:p>
        </p:txBody>
      </p:sp>
      <p:sp>
        <p:nvSpPr>
          <p:cNvPr id="4" name="Slide Number Placeholder 3"/>
          <p:cNvSpPr>
            <a:spLocks noGrp="1"/>
          </p:cNvSpPr>
          <p:nvPr>
            <p:ph type="sldNum" sz="quarter" idx="10"/>
          </p:nvPr>
        </p:nvSpPr>
        <p:spPr/>
        <p:txBody>
          <a:bodyPr/>
          <a:lstStyle/>
          <a:p>
            <a:fld id="{9332492B-4AAC-4CC7-AA79-E73297584DA6}" type="slidenum">
              <a:rPr lang="en-IE" smtClean="0"/>
              <a:t>15</a:t>
            </a:fld>
            <a:endParaRPr lang="en-IE"/>
          </a:p>
        </p:txBody>
      </p:sp>
    </p:spTree>
    <p:extLst>
      <p:ext uri="{BB962C8B-B14F-4D97-AF65-F5344CB8AC3E}">
        <p14:creationId xmlns:p14="http://schemas.microsoft.com/office/powerpoint/2010/main" val="2979734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Bogs are a crucially important habitat for the remaining Curlew population.</a:t>
            </a:r>
          </a:p>
          <a:p>
            <a:r>
              <a:rPr lang="en-IE" dirty="0" smtClean="0"/>
              <a:t>Almost one third of pairs nest on bogs. </a:t>
            </a:r>
          </a:p>
          <a:p>
            <a:endParaRPr lang="en-IE" dirty="0"/>
          </a:p>
        </p:txBody>
      </p:sp>
      <p:sp>
        <p:nvSpPr>
          <p:cNvPr id="4" name="Slide Number Placeholder 3"/>
          <p:cNvSpPr>
            <a:spLocks noGrp="1"/>
          </p:cNvSpPr>
          <p:nvPr>
            <p:ph type="sldNum" sz="quarter" idx="10"/>
          </p:nvPr>
        </p:nvSpPr>
        <p:spPr/>
        <p:txBody>
          <a:bodyPr/>
          <a:lstStyle/>
          <a:p>
            <a:fld id="{9332492B-4AAC-4CC7-AA79-E73297584DA6}" type="slidenum">
              <a:rPr lang="en-IE" smtClean="0"/>
              <a:t>17</a:t>
            </a:fld>
            <a:endParaRPr lang="en-IE"/>
          </a:p>
        </p:txBody>
      </p:sp>
    </p:spTree>
    <p:extLst>
      <p:ext uri="{BB962C8B-B14F-4D97-AF65-F5344CB8AC3E}">
        <p14:creationId xmlns:p14="http://schemas.microsoft.com/office/powerpoint/2010/main" val="131550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332492B-4AAC-4CC7-AA79-E73297584DA6}" type="slidenum">
              <a:rPr lang="en-IE" smtClean="0"/>
              <a:t>18</a:t>
            </a:fld>
            <a:endParaRPr lang="en-IE"/>
          </a:p>
        </p:txBody>
      </p:sp>
    </p:spTree>
    <p:extLst>
      <p:ext uri="{BB962C8B-B14F-4D97-AF65-F5344CB8AC3E}">
        <p14:creationId xmlns:p14="http://schemas.microsoft.com/office/powerpoint/2010/main" val="1388894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E" altLang="en-US" smtClean="0"/>
              <a:t>Sparrow hawk</a:t>
            </a:r>
          </a:p>
        </p:txBody>
      </p:sp>
      <p:sp>
        <p:nvSpPr>
          <p:cNvPr id="4" name="Slide Number Placeholder 3"/>
          <p:cNvSpPr>
            <a:spLocks noGrp="1"/>
          </p:cNvSpPr>
          <p:nvPr>
            <p:ph type="sldNum" sz="quarter" idx="5"/>
          </p:nvPr>
        </p:nvSpPr>
        <p:spPr/>
        <p:txBody>
          <a:bodyPr/>
          <a:lstStyle/>
          <a:p>
            <a:pPr>
              <a:defRPr/>
            </a:pPr>
            <a:fld id="{CA9974AB-2C80-481C-B326-C22DEE547FA7}" type="slidenum">
              <a:rPr lang="en-IE" smtClean="0"/>
              <a:pPr>
                <a:defRPr/>
              </a:pPr>
              <a:t>21</a:t>
            </a:fld>
            <a:endParaRPr lang="en-IE"/>
          </a:p>
        </p:txBody>
      </p:sp>
      <p:sp>
        <p:nvSpPr>
          <p:cNvPr id="2" name="Date Placeholder 1"/>
          <p:cNvSpPr>
            <a:spLocks noGrp="1"/>
          </p:cNvSpPr>
          <p:nvPr>
            <p:ph type="dt" idx="10"/>
          </p:nvPr>
        </p:nvSpPr>
        <p:spPr/>
        <p:txBody>
          <a:bodyPr/>
          <a:lstStyle/>
          <a:p>
            <a:pPr>
              <a:defRPr/>
            </a:pPr>
            <a:fld id="{CEF60600-1FC8-4980-BD27-8A2976B7A47B}" type="datetime1">
              <a:rPr lang="en-IE" smtClean="0"/>
              <a:t>29/09/2015</a:t>
            </a:fld>
            <a:endParaRPr lang="en-IE"/>
          </a:p>
        </p:txBody>
      </p:sp>
      <p:sp>
        <p:nvSpPr>
          <p:cNvPr id="3" name="Header Placeholder 2"/>
          <p:cNvSpPr>
            <a:spLocks noGrp="1"/>
          </p:cNvSpPr>
          <p:nvPr>
            <p:ph type="hdr" sz="quarter" idx="11"/>
          </p:nvPr>
        </p:nvSpPr>
        <p:spPr/>
        <p:txBody>
          <a:bodyPr/>
          <a:lstStyle/>
          <a:p>
            <a:pPr>
              <a:defRPr/>
            </a:pPr>
            <a:r>
              <a:rPr lang="en-IE" smtClean="0"/>
              <a:t>BirdWatch Ireland - Bird Sensitvity Mapping</a:t>
            </a:r>
            <a:endParaRPr lang="en-IE"/>
          </a:p>
        </p:txBody>
      </p:sp>
    </p:spTree>
    <p:extLst>
      <p:ext uri="{BB962C8B-B14F-4D97-AF65-F5344CB8AC3E}">
        <p14:creationId xmlns:p14="http://schemas.microsoft.com/office/powerpoint/2010/main" val="35334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Header Placeholder 3"/>
          <p:cNvSpPr>
            <a:spLocks noGrp="1"/>
          </p:cNvSpPr>
          <p:nvPr>
            <p:ph type="hdr" sz="quarter" idx="10"/>
          </p:nvPr>
        </p:nvSpPr>
        <p:spPr/>
        <p:txBody>
          <a:bodyPr/>
          <a:lstStyle/>
          <a:p>
            <a:pPr>
              <a:defRPr/>
            </a:pPr>
            <a:r>
              <a:rPr lang="en-IE" smtClean="0"/>
              <a:t>BirdWatch Ireland - Bird Sensitvity Mapping</a:t>
            </a:r>
            <a:endParaRPr lang="en-IE"/>
          </a:p>
        </p:txBody>
      </p:sp>
      <p:sp>
        <p:nvSpPr>
          <p:cNvPr id="5" name="Date Placeholder 4"/>
          <p:cNvSpPr>
            <a:spLocks noGrp="1"/>
          </p:cNvSpPr>
          <p:nvPr>
            <p:ph type="dt" idx="11"/>
          </p:nvPr>
        </p:nvSpPr>
        <p:spPr/>
        <p:txBody>
          <a:bodyPr/>
          <a:lstStyle/>
          <a:p>
            <a:pPr>
              <a:defRPr/>
            </a:pPr>
            <a:fld id="{EBD512DF-F459-48BA-BB56-F5BD8AD08983}" type="datetime1">
              <a:rPr lang="en-IE" smtClean="0"/>
              <a:t>29/09/2015</a:t>
            </a:fld>
            <a:endParaRPr lang="en-IE"/>
          </a:p>
        </p:txBody>
      </p:sp>
      <p:sp>
        <p:nvSpPr>
          <p:cNvPr id="6" name="Slide Number Placeholder 5"/>
          <p:cNvSpPr>
            <a:spLocks noGrp="1"/>
          </p:cNvSpPr>
          <p:nvPr>
            <p:ph type="sldNum" sz="quarter" idx="12"/>
          </p:nvPr>
        </p:nvSpPr>
        <p:spPr/>
        <p:txBody>
          <a:bodyPr/>
          <a:lstStyle/>
          <a:p>
            <a:pPr>
              <a:defRPr/>
            </a:pPr>
            <a:fld id="{9B5150D2-B5EF-4619-98EC-8E6ACE4FB85F}" type="slidenum">
              <a:rPr lang="en-IE" smtClean="0"/>
              <a:pPr>
                <a:defRPr/>
              </a:pPr>
              <a:t>22</a:t>
            </a:fld>
            <a:endParaRPr lang="en-IE"/>
          </a:p>
        </p:txBody>
      </p:sp>
    </p:spTree>
    <p:extLst>
      <p:ext uri="{BB962C8B-B14F-4D97-AF65-F5344CB8AC3E}">
        <p14:creationId xmlns:p14="http://schemas.microsoft.com/office/powerpoint/2010/main" val="3421131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332492B-4AAC-4CC7-AA79-E73297584DA6}" type="slidenum">
              <a:rPr lang="en-IE" smtClean="0"/>
              <a:t>25</a:t>
            </a:fld>
            <a:endParaRPr lang="en-IE"/>
          </a:p>
        </p:txBody>
      </p:sp>
    </p:spTree>
    <p:extLst>
      <p:ext uri="{BB962C8B-B14F-4D97-AF65-F5344CB8AC3E}">
        <p14:creationId xmlns:p14="http://schemas.microsoft.com/office/powerpoint/2010/main" val="3287380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FF178-FE7D-463A-ACFD-E1228950CFD0}" type="slidenum">
              <a:rPr lang="en-US"/>
              <a:pPr/>
              <a:t>2</a:t>
            </a:fld>
            <a:endParaRPr lang="en-US"/>
          </a:p>
        </p:txBody>
      </p:sp>
      <p:sp>
        <p:nvSpPr>
          <p:cNvPr id="114690" name="Rectangle 2"/>
          <p:cNvSpPr>
            <a:spLocks noGrp="1" noRot="1" noChangeAspect="1" noChangeArrowheads="1" noTextEdit="1"/>
          </p:cNvSpPr>
          <p:nvPr>
            <p:ph type="sldImg"/>
          </p:nvPr>
        </p:nvSpPr>
        <p:spPr>
          <a:xfrm>
            <a:off x="942975" y="750888"/>
            <a:ext cx="4999038" cy="3751262"/>
          </a:xfrm>
          <a:ln/>
        </p:spPr>
      </p:sp>
      <p:sp>
        <p:nvSpPr>
          <p:cNvPr id="114691" name="Rectangle 3"/>
          <p:cNvSpPr>
            <a:spLocks noGrp="1" noChangeArrowheads="1"/>
          </p:cNvSpPr>
          <p:nvPr>
            <p:ph type="body" idx="1"/>
          </p:nvPr>
        </p:nvSpPr>
        <p:spPr/>
        <p:txBody>
          <a:bodyPr/>
          <a:lstStyle/>
          <a:p>
            <a:r>
              <a:rPr lang="en-IE" sz="1600" dirty="0" smtClean="0"/>
              <a:t>Largest wader in Western Palearctic, wing span of up to 1m. Long legs and long </a:t>
            </a:r>
            <a:r>
              <a:rPr lang="en-IE" sz="1600" dirty="0" err="1" smtClean="0"/>
              <a:t>decurved</a:t>
            </a:r>
            <a:r>
              <a:rPr lang="en-IE" sz="1600" dirty="0" smtClean="0"/>
              <a:t> bill  Uniform grey brown plumage, but intricately marked.  In flight the white V on the back can be seen.</a:t>
            </a:r>
            <a:endParaRPr lang="en-US" sz="1600" dirty="0" smtClean="0"/>
          </a:p>
          <a:p>
            <a:endParaRPr lang="en-US" sz="1500" dirty="0"/>
          </a:p>
        </p:txBody>
      </p:sp>
    </p:spTree>
    <p:extLst>
      <p:ext uri="{BB962C8B-B14F-4D97-AF65-F5344CB8AC3E}">
        <p14:creationId xmlns:p14="http://schemas.microsoft.com/office/powerpoint/2010/main" val="103890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200" b="0" i="0" u="none" strike="noStrike" kern="1200" baseline="0" dirty="0" smtClean="0">
                <a:solidFill>
                  <a:schemeClr val="tx1"/>
                </a:solidFill>
                <a:latin typeface="+mn-lt"/>
                <a:ea typeface="+mn-ea"/>
                <a:cs typeface="+mn-cs"/>
              </a:rPr>
              <a:t>In the 1980s, the global population was estimated at around 220,000 pairs, about 75% of which breed in NW Europe. </a:t>
            </a:r>
            <a:endParaRPr lang="en-IE" dirty="0" smtClean="0">
              <a:effectLst/>
            </a:endParaRPr>
          </a:p>
          <a:p>
            <a:r>
              <a:rPr lang="en-IE" sz="1200" b="0" i="0" u="none" strike="noStrike" kern="1200" baseline="0" dirty="0" smtClean="0">
                <a:solidFill>
                  <a:schemeClr val="tx1"/>
                </a:solidFill>
                <a:latin typeface="+mn-lt"/>
                <a:ea typeface="+mn-ea"/>
                <a:cs typeface="+mn-cs"/>
              </a:rPr>
              <a:t>The species is mostly migratory, breeding inland in fields, moorlands and large forest clearings and wintering across Europe along coasts and estuaries </a:t>
            </a:r>
            <a:r>
              <a:rPr lang="en-IE" dirty="0" smtClean="0">
                <a:effectLst/>
              </a:rPr>
              <a:t>where it gathers together in large flocks with other waders to feed</a:t>
            </a:r>
            <a:r>
              <a:rPr lang="en-IE" sz="1200" b="0" i="0" u="none" strike="noStrike" kern="1200" baseline="0" dirty="0" smtClean="0">
                <a:solidFill>
                  <a:schemeClr val="tx1"/>
                </a:solidFill>
                <a:effectLst/>
                <a:latin typeface="+mn-lt"/>
                <a:ea typeface="+mn-ea"/>
                <a:cs typeface="+mn-cs"/>
              </a:rPr>
              <a:t>, using it’s long bill to probe for soft mud for molluscs, shellfish and invertebrates.  </a:t>
            </a:r>
          </a:p>
          <a:p>
            <a:r>
              <a:rPr lang="en-IE" sz="1200" b="0" i="0" u="none" strike="noStrike" kern="1200" baseline="0" dirty="0" smtClean="0">
                <a:solidFill>
                  <a:schemeClr val="tx1"/>
                </a:solidFill>
                <a:latin typeface="+mn-lt"/>
                <a:ea typeface="+mn-ea"/>
                <a:cs typeface="+mn-cs"/>
              </a:rPr>
              <a:t>Ireland is an exception with birds thought to be largely resident, wintering at wetland habitats around the coast and inland. </a:t>
            </a:r>
            <a:endParaRPr lang="en-IE" dirty="0"/>
          </a:p>
        </p:txBody>
      </p:sp>
      <p:sp>
        <p:nvSpPr>
          <p:cNvPr id="4" name="Slide Number Placeholder 3"/>
          <p:cNvSpPr>
            <a:spLocks noGrp="1"/>
          </p:cNvSpPr>
          <p:nvPr>
            <p:ph type="sldNum" sz="quarter" idx="10"/>
          </p:nvPr>
        </p:nvSpPr>
        <p:spPr/>
        <p:txBody>
          <a:bodyPr/>
          <a:lstStyle/>
          <a:p>
            <a:fld id="{9332492B-4AAC-4CC7-AA79-E73297584DA6}" type="slidenum">
              <a:rPr lang="en-IE" smtClean="0"/>
              <a:t>3</a:t>
            </a:fld>
            <a:endParaRPr lang="en-IE"/>
          </a:p>
        </p:txBody>
      </p:sp>
    </p:spTree>
    <p:extLst>
      <p:ext uri="{BB962C8B-B14F-4D97-AF65-F5344CB8AC3E}">
        <p14:creationId xmlns:p14="http://schemas.microsoft.com/office/powerpoint/2010/main" val="180605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200" b="0" i="0" u="none" strike="noStrike" kern="1200" baseline="0" dirty="0" smtClean="0">
                <a:solidFill>
                  <a:schemeClr val="tx1"/>
                </a:solidFill>
                <a:latin typeface="+mn-lt"/>
                <a:ea typeface="+mn-ea"/>
                <a:cs typeface="+mn-cs"/>
              </a:rPr>
              <a:t>In fact, large numbers of migrants come to Ireland in the winter to take advantage of the relatively mild conditions and large flocks can be seen around our coasts and larger wetlands all winter.  This is why sometimes people find it hard to understand why in Ireland we are so concerned about the numbers.  Of course most of these birds will leave our shores in March and return to their own breeding grounds, leaving just a very small remnant native Irish population. </a:t>
            </a:r>
            <a:endParaRPr lang="en-IE" dirty="0"/>
          </a:p>
        </p:txBody>
      </p:sp>
      <p:sp>
        <p:nvSpPr>
          <p:cNvPr id="4" name="Slide Number Placeholder 3"/>
          <p:cNvSpPr>
            <a:spLocks noGrp="1"/>
          </p:cNvSpPr>
          <p:nvPr>
            <p:ph type="sldNum" sz="quarter" idx="10"/>
          </p:nvPr>
        </p:nvSpPr>
        <p:spPr/>
        <p:txBody>
          <a:bodyPr/>
          <a:lstStyle/>
          <a:p>
            <a:fld id="{9332492B-4AAC-4CC7-AA79-E73297584DA6}" type="slidenum">
              <a:rPr lang="en-IE" smtClean="0"/>
              <a:t>4</a:t>
            </a:fld>
            <a:endParaRPr lang="en-IE"/>
          </a:p>
        </p:txBody>
      </p:sp>
    </p:spTree>
    <p:extLst>
      <p:ext uri="{BB962C8B-B14F-4D97-AF65-F5344CB8AC3E}">
        <p14:creationId xmlns:p14="http://schemas.microsoft.com/office/powerpoint/2010/main" val="1719208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can see from this map</a:t>
            </a:r>
            <a:r>
              <a:rPr lang="en-IE" baseline="0" dirty="0" smtClean="0"/>
              <a:t> that this species really is in trouble, with declines across it’s range, but nowhere more so than in Ireland, where we have lost almost 80% of the population.   In the early 1980s, it was estimated that there were 5,000 pairs in Ireland, but the results of the recent Bird Atlas show that we have indeed lost a huge percentage </a:t>
            </a:r>
            <a:endParaRPr lang="en-IE" dirty="0"/>
          </a:p>
        </p:txBody>
      </p:sp>
      <p:sp>
        <p:nvSpPr>
          <p:cNvPr id="4" name="Slide Number Placeholder 3"/>
          <p:cNvSpPr>
            <a:spLocks noGrp="1"/>
          </p:cNvSpPr>
          <p:nvPr>
            <p:ph type="sldNum" sz="quarter" idx="10"/>
          </p:nvPr>
        </p:nvSpPr>
        <p:spPr/>
        <p:txBody>
          <a:bodyPr/>
          <a:lstStyle/>
          <a:p>
            <a:fld id="{9332492B-4AAC-4CC7-AA79-E73297584DA6}" type="slidenum">
              <a:rPr lang="en-IE" smtClean="0"/>
              <a:t>5</a:t>
            </a:fld>
            <a:endParaRPr lang="en-IE"/>
          </a:p>
        </p:txBody>
      </p:sp>
    </p:spTree>
    <p:extLst>
      <p:ext uri="{BB962C8B-B14F-4D97-AF65-F5344CB8AC3E}">
        <p14:creationId xmlns:p14="http://schemas.microsoft.com/office/powerpoint/2010/main" val="220761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The loss of breeding Curlews from most of Ireland and parts of western Britain over the last 40 years is a key finding from </a:t>
            </a:r>
            <a:r>
              <a:rPr lang="en-GB" altLang="en-US" i="1" dirty="0" smtClean="0"/>
              <a:t>Bird Atlas . </a:t>
            </a:r>
            <a:r>
              <a:rPr lang="en-GB" altLang="en-US" dirty="0" smtClean="0"/>
              <a:t>In Ireland losses have occurred mostly within the last 20 years. </a:t>
            </a:r>
            <a:endParaRPr lang="en-IE" altLang="en-US" dirty="0" smtClean="0"/>
          </a:p>
        </p:txBody>
      </p:sp>
      <p:sp>
        <p:nvSpPr>
          <p:cNvPr id="4" name="Slide Number Placeholder 3"/>
          <p:cNvSpPr>
            <a:spLocks noGrp="1"/>
          </p:cNvSpPr>
          <p:nvPr>
            <p:ph type="sldNum" sz="quarter" idx="5"/>
          </p:nvPr>
        </p:nvSpPr>
        <p:spPr/>
        <p:txBody>
          <a:bodyPr/>
          <a:lstStyle/>
          <a:p>
            <a:pPr>
              <a:defRPr/>
            </a:pPr>
            <a:fld id="{276B1186-2647-41D3-B501-93EEF4DDB501}" type="slidenum">
              <a:rPr lang="en-GB" smtClean="0"/>
              <a:pPr>
                <a:defRPr/>
              </a:pPr>
              <a:t>6</a:t>
            </a:fld>
            <a:endParaRPr lang="en-GB"/>
          </a:p>
        </p:txBody>
      </p:sp>
    </p:spTree>
    <p:extLst>
      <p:ext uri="{BB962C8B-B14F-4D97-AF65-F5344CB8AC3E}">
        <p14:creationId xmlns:p14="http://schemas.microsoft.com/office/powerpoint/2010/main" val="3308235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BEAAB-BB98-4337-BC3D-851B5975B7A0}" type="slidenum">
              <a:rPr lang="en-US"/>
              <a:pPr/>
              <a:t>7</a:t>
            </a:fld>
            <a:endParaRPr lang="en-US"/>
          </a:p>
        </p:txBody>
      </p:sp>
      <p:sp>
        <p:nvSpPr>
          <p:cNvPr id="54274" name="Rectangle 2"/>
          <p:cNvSpPr>
            <a:spLocks noGrp="1" noRot="1" noChangeAspect="1" noChangeArrowheads="1" noTextEdit="1"/>
          </p:cNvSpPr>
          <p:nvPr>
            <p:ph type="sldImg"/>
          </p:nvPr>
        </p:nvSpPr>
        <p:spPr>
          <a:xfrm>
            <a:off x="942975" y="750888"/>
            <a:ext cx="4999038" cy="3751262"/>
          </a:xfrm>
          <a:ln/>
        </p:spPr>
      </p:sp>
      <p:sp>
        <p:nvSpPr>
          <p:cNvPr id="542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4481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So</a:t>
            </a:r>
            <a:r>
              <a:rPr lang="en-IE" baseline="0" dirty="0" smtClean="0"/>
              <a:t> what are the reasons for the severe declines across it’s range, and in particular in Ireland.  To begin to understand that we need to look at it’s breeding ecology and habitat. </a:t>
            </a:r>
            <a:endParaRPr lang="en-IE" dirty="0"/>
          </a:p>
        </p:txBody>
      </p:sp>
      <p:sp>
        <p:nvSpPr>
          <p:cNvPr id="4" name="Slide Number Placeholder 3"/>
          <p:cNvSpPr>
            <a:spLocks noGrp="1"/>
          </p:cNvSpPr>
          <p:nvPr>
            <p:ph type="sldNum" sz="quarter" idx="10"/>
          </p:nvPr>
        </p:nvSpPr>
        <p:spPr/>
        <p:txBody>
          <a:bodyPr/>
          <a:lstStyle/>
          <a:p>
            <a:fld id="{9332492B-4AAC-4CC7-AA79-E73297584DA6}" type="slidenum">
              <a:rPr lang="en-IE" smtClean="0"/>
              <a:t>8</a:t>
            </a:fld>
            <a:endParaRPr lang="en-IE"/>
          </a:p>
        </p:txBody>
      </p:sp>
    </p:spTree>
    <p:extLst>
      <p:ext uri="{BB962C8B-B14F-4D97-AF65-F5344CB8AC3E}">
        <p14:creationId xmlns:p14="http://schemas.microsoft.com/office/powerpoint/2010/main" val="368782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332492B-4AAC-4CC7-AA79-E73297584DA6}" type="slidenum">
              <a:rPr lang="en-IE" smtClean="0"/>
              <a:t>9</a:t>
            </a:fld>
            <a:endParaRPr lang="en-IE"/>
          </a:p>
        </p:txBody>
      </p:sp>
    </p:spTree>
    <p:extLst>
      <p:ext uri="{BB962C8B-B14F-4D97-AF65-F5344CB8AC3E}">
        <p14:creationId xmlns:p14="http://schemas.microsoft.com/office/powerpoint/2010/main" val="406512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3CEE480A-E0C0-4C6C-A876-999F63AA69F8}" type="datetimeFigureOut">
              <a:rPr lang="en-IE" smtClean="0"/>
              <a:t>29/09/2015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3673979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CEE480A-E0C0-4C6C-A876-999F63AA69F8}" type="datetimeFigureOut">
              <a:rPr lang="en-IE" smtClean="0"/>
              <a:t>29/09/2015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289827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CEE480A-E0C0-4C6C-A876-999F63AA69F8}" type="datetimeFigureOut">
              <a:rPr lang="en-IE" smtClean="0"/>
              <a:t>29/09/2015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1112027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457200" y="1600200"/>
            <a:ext cx="4038600" cy="4525963"/>
          </a:xfrm>
        </p:spPr>
        <p:txBody>
          <a:bodyPr/>
          <a:lstStyle/>
          <a:p>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38F816A-333B-491D-95CC-4F1438167337}" type="slidenum">
              <a:rPr lang="en-US"/>
              <a:pPr/>
              <a:t>‹#›</a:t>
            </a:fld>
            <a:endParaRPr lang="en-US"/>
          </a:p>
        </p:txBody>
      </p:sp>
    </p:spTree>
    <p:extLst>
      <p:ext uri="{BB962C8B-B14F-4D97-AF65-F5344CB8AC3E}">
        <p14:creationId xmlns:p14="http://schemas.microsoft.com/office/powerpoint/2010/main" val="57104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CEE480A-E0C0-4C6C-A876-999F63AA69F8}" type="datetimeFigureOut">
              <a:rPr lang="en-IE" smtClean="0"/>
              <a:t>29/09/2015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120604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EE480A-E0C0-4C6C-A876-999F63AA69F8}" type="datetimeFigureOut">
              <a:rPr lang="en-IE" smtClean="0"/>
              <a:t>29/09/2015</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3975590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3CEE480A-E0C0-4C6C-A876-999F63AA69F8}" type="datetimeFigureOut">
              <a:rPr lang="en-IE" smtClean="0"/>
              <a:t>29/09/2015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244082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3CEE480A-E0C0-4C6C-A876-999F63AA69F8}" type="datetimeFigureOut">
              <a:rPr lang="en-IE" smtClean="0"/>
              <a:t>29/09/2015</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1011759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3CEE480A-E0C0-4C6C-A876-999F63AA69F8}" type="datetimeFigureOut">
              <a:rPr lang="en-IE" smtClean="0"/>
              <a:t>29/09/2015</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996500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E480A-E0C0-4C6C-A876-999F63AA69F8}" type="datetimeFigureOut">
              <a:rPr lang="en-IE" smtClean="0"/>
              <a:t>29/09/2015</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47858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EE480A-E0C0-4C6C-A876-999F63AA69F8}" type="datetimeFigureOut">
              <a:rPr lang="en-IE" smtClean="0"/>
              <a:t>29/09/2015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1266979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EE480A-E0C0-4C6C-A876-999F63AA69F8}" type="datetimeFigureOut">
              <a:rPr lang="en-IE" smtClean="0"/>
              <a:t>29/09/2015</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6424218-F7A0-4210-9062-7E9D31C22B0F}" type="slidenum">
              <a:rPr lang="en-IE" smtClean="0"/>
              <a:t>‹#›</a:t>
            </a:fld>
            <a:endParaRPr lang="en-IE"/>
          </a:p>
        </p:txBody>
      </p:sp>
    </p:spTree>
    <p:extLst>
      <p:ext uri="{BB962C8B-B14F-4D97-AF65-F5344CB8AC3E}">
        <p14:creationId xmlns:p14="http://schemas.microsoft.com/office/powerpoint/2010/main" val="1607514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E480A-E0C0-4C6C-A876-999F63AA69F8}" type="datetimeFigureOut">
              <a:rPr lang="en-IE" smtClean="0"/>
              <a:t>29/09/2015</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24218-F7A0-4210-9062-7E9D31C22B0F}" type="slidenum">
              <a:rPr lang="en-IE" smtClean="0"/>
              <a:t>‹#›</a:t>
            </a:fld>
            <a:endParaRPr lang="en-IE"/>
          </a:p>
        </p:txBody>
      </p:sp>
    </p:spTree>
    <p:extLst>
      <p:ext uri="{BB962C8B-B14F-4D97-AF65-F5344CB8AC3E}">
        <p14:creationId xmlns:p14="http://schemas.microsoft.com/office/powerpoint/2010/main" val="157962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800200"/>
          </a:xfrm>
          <a:solidFill>
            <a:srgbClr val="663300"/>
          </a:solidFill>
        </p:spPr>
        <p:txBody>
          <a:bodyPr>
            <a:normAutofit/>
          </a:bodyPr>
          <a:lstStyle/>
          <a:p>
            <a:r>
              <a:rPr lang="en-IE" sz="4000" dirty="0" smtClean="0">
                <a:solidFill>
                  <a:schemeClr val="bg1"/>
                </a:solidFill>
              </a:rPr>
              <a:t>Conservation of Breeding Curlew </a:t>
            </a:r>
            <a:br>
              <a:rPr lang="en-IE" sz="4000" dirty="0" smtClean="0">
                <a:solidFill>
                  <a:schemeClr val="bg1"/>
                </a:solidFill>
              </a:rPr>
            </a:br>
            <a:r>
              <a:rPr lang="en-IE" sz="4000" dirty="0" smtClean="0">
                <a:solidFill>
                  <a:schemeClr val="bg1"/>
                </a:solidFill>
              </a:rPr>
              <a:t>in Ireland </a:t>
            </a:r>
            <a:endParaRPr lang="en-IE" sz="4000" dirty="0">
              <a:solidFill>
                <a:schemeClr val="bg1"/>
              </a:solidFill>
            </a:endParaRPr>
          </a:p>
        </p:txBody>
      </p:sp>
      <p:sp>
        <p:nvSpPr>
          <p:cNvPr id="3" name="Subtitle 2"/>
          <p:cNvSpPr>
            <a:spLocks noGrp="1"/>
          </p:cNvSpPr>
          <p:nvPr>
            <p:ph type="subTitle" idx="1"/>
          </p:nvPr>
        </p:nvSpPr>
        <p:spPr>
          <a:xfrm>
            <a:off x="875026" y="4869160"/>
            <a:ext cx="7632848" cy="1440160"/>
          </a:xfrm>
        </p:spPr>
        <p:txBody>
          <a:bodyPr>
            <a:normAutofit/>
          </a:bodyPr>
          <a:lstStyle/>
          <a:p>
            <a:r>
              <a:rPr lang="en-IE" dirty="0" smtClean="0"/>
              <a:t>Dr Anita </a:t>
            </a:r>
            <a:r>
              <a:rPr lang="en-IE" dirty="0" err="1" smtClean="0"/>
              <a:t>Donaghy</a:t>
            </a:r>
            <a:endParaRPr lang="en-IE" dirty="0" smtClean="0"/>
          </a:p>
          <a:p>
            <a:r>
              <a:rPr lang="en-IE" sz="2800" i="1" dirty="0" smtClean="0"/>
              <a:t>Senior Conservation Officer, </a:t>
            </a:r>
            <a:r>
              <a:rPr lang="en-IE" sz="2800" i="1" dirty="0" err="1" smtClean="0"/>
              <a:t>BirdWatch</a:t>
            </a:r>
            <a:r>
              <a:rPr lang="en-IE" sz="2800" i="1" dirty="0" smtClean="0"/>
              <a:t> Ireland</a:t>
            </a:r>
          </a:p>
          <a:p>
            <a:endParaRPr lang="en-I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1197" y="3140968"/>
            <a:ext cx="1378587" cy="1135743"/>
          </a:xfrm>
          <a:prstGeom prst="rect">
            <a:avLst/>
          </a:prstGeom>
        </p:spPr>
      </p:pic>
    </p:spTree>
    <p:extLst>
      <p:ext uri="{BB962C8B-B14F-4D97-AF65-F5344CB8AC3E}">
        <p14:creationId xmlns:p14="http://schemas.microsoft.com/office/powerpoint/2010/main" val="476823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0" y="0"/>
            <a:ext cx="9179202" cy="1143000"/>
          </a:xfrm>
          <a:solidFill>
            <a:srgbClr val="663300"/>
          </a:solidFill>
        </p:spPr>
        <p:txBody>
          <a:bodyPr/>
          <a:lstStyle/>
          <a:p>
            <a:r>
              <a:rPr lang="en-IE" altLang="en-US" dirty="0" smtClean="0">
                <a:solidFill>
                  <a:schemeClr val="bg1"/>
                </a:solidFill>
              </a:rPr>
              <a:t>Why are the declines so severe?</a:t>
            </a:r>
          </a:p>
        </p:txBody>
      </p:sp>
      <p:sp>
        <p:nvSpPr>
          <p:cNvPr id="11267" name="Content Placeholder 2"/>
          <p:cNvSpPr>
            <a:spLocks noGrp="1"/>
          </p:cNvSpPr>
          <p:nvPr>
            <p:ph sz="half" idx="4294967295"/>
          </p:nvPr>
        </p:nvSpPr>
        <p:spPr>
          <a:xfrm>
            <a:off x="245368" y="1568285"/>
            <a:ext cx="4038600" cy="4837261"/>
          </a:xfrm>
        </p:spPr>
        <p:txBody>
          <a:bodyPr>
            <a:normAutofit fontScale="70000" lnSpcReduction="20000"/>
          </a:bodyPr>
          <a:lstStyle/>
          <a:p>
            <a:pPr>
              <a:defRPr/>
            </a:pPr>
            <a:r>
              <a:rPr lang="en-IE" altLang="en-US" sz="4100" dirty="0" smtClean="0"/>
              <a:t>Loss and fragmentation of Curlew breeding habitat.</a:t>
            </a:r>
            <a:br>
              <a:rPr lang="en-IE" altLang="en-US" sz="4100" dirty="0" smtClean="0"/>
            </a:br>
            <a:endParaRPr lang="en-IE" altLang="en-US" sz="4100" dirty="0" smtClean="0"/>
          </a:p>
          <a:p>
            <a:pPr>
              <a:defRPr/>
            </a:pPr>
            <a:r>
              <a:rPr lang="en-IE" altLang="en-US" sz="4100" dirty="0" smtClean="0"/>
              <a:t>Agricultural intensification of upland unimproved rushy pastures and lowland wet grasslands.</a:t>
            </a:r>
            <a:br>
              <a:rPr lang="en-IE" altLang="en-US" sz="4100" dirty="0" smtClean="0"/>
            </a:br>
            <a:endParaRPr lang="en-IE" altLang="en-US" sz="4100" dirty="0" smtClean="0"/>
          </a:p>
        </p:txBody>
      </p:sp>
      <p:pic>
        <p:nvPicPr>
          <p:cNvPr id="15365" name="Picture 8" descr="SL2704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934" y="1844824"/>
            <a:ext cx="4872268"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49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Effect transition="in" filter="dissolve">
                                      <p:cBhvr>
                                        <p:cTn id="13" dur="500"/>
                                        <p:tgtEl>
                                          <p:spTgt spid="1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E" dirty="0"/>
          </a:p>
        </p:txBody>
      </p:sp>
      <p:pic>
        <p:nvPicPr>
          <p:cNvPr id="7" name="Picture 4" descr="Peat extraction.JPG"/>
          <p:cNvPicPr>
            <a:picLocks noChangeAspect="1"/>
          </p:cNvPicPr>
          <p:nvPr/>
        </p:nvPicPr>
        <p:blipFill rotWithShape="1">
          <a:blip r:embed="rId3" cstate="print">
            <a:extLst>
              <a:ext uri="{28A0092B-C50C-407E-A947-70E740481C1C}">
                <a14:useLocalDpi xmlns:a14="http://schemas.microsoft.com/office/drawing/2010/main" val="0"/>
              </a:ext>
            </a:extLst>
          </a:blip>
          <a:srcRect l="21724" t="35197" r="21744" b="38115"/>
          <a:stretch/>
        </p:blipFill>
        <p:spPr bwMode="auto">
          <a:xfrm>
            <a:off x="155574" y="3873455"/>
            <a:ext cx="4906415" cy="278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52120" y="1124744"/>
            <a:ext cx="3491880" cy="3970318"/>
          </a:xfrm>
          <a:prstGeom prst="rect">
            <a:avLst/>
          </a:prstGeom>
          <a:noFill/>
        </p:spPr>
        <p:txBody>
          <a:bodyPr wrap="square" rtlCol="0">
            <a:spAutoFit/>
          </a:bodyPr>
          <a:lstStyle/>
          <a:p>
            <a:r>
              <a:rPr lang="en-IE" sz="2800" dirty="0" smtClean="0"/>
              <a:t>Loss and </a:t>
            </a:r>
            <a:r>
              <a:rPr lang="en-IE" sz="2800" dirty="0" err="1" smtClean="0"/>
              <a:t>degredation</a:t>
            </a:r>
            <a:r>
              <a:rPr lang="en-IE" sz="2800" dirty="0" smtClean="0"/>
              <a:t> of peatland habitats:-</a:t>
            </a:r>
          </a:p>
          <a:p>
            <a:endParaRPr lang="en-IE" sz="2800" dirty="0"/>
          </a:p>
          <a:p>
            <a:r>
              <a:rPr lang="en-IE" sz="2800" dirty="0" smtClean="0"/>
              <a:t>-</a:t>
            </a:r>
            <a:r>
              <a:rPr lang="en-IE" sz="2800" dirty="0"/>
              <a:t>I</a:t>
            </a:r>
            <a:r>
              <a:rPr lang="en-IE" sz="2800" dirty="0" smtClean="0"/>
              <a:t>ndustrial peat extraction</a:t>
            </a:r>
          </a:p>
          <a:p>
            <a:r>
              <a:rPr lang="en-IE" sz="2800" dirty="0" smtClean="0"/>
              <a:t/>
            </a:r>
            <a:br>
              <a:rPr lang="en-IE" sz="2800" dirty="0" smtClean="0"/>
            </a:br>
            <a:endParaRPr lang="en-IE" sz="2800" dirty="0" smtClean="0"/>
          </a:p>
          <a:p>
            <a:r>
              <a:rPr lang="en-IE" sz="2800" dirty="0" smtClean="0"/>
              <a:t>-Small scale peat extraction</a:t>
            </a:r>
            <a:endParaRPr lang="en-IE" sz="2800" dirty="0"/>
          </a:p>
        </p:txBody>
      </p:sp>
      <p:sp>
        <p:nvSpPr>
          <p:cNvPr id="4" name="AutoShape 2" descr="Image result for industrial peat extraction, images, ire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Image result for industrial peat extraction, images, ire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30" name="Picture 6" descr="http://perigordvacance.typepad.com/.a/6a00d8345192c169e20120a6a796fa970b-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37" y="312738"/>
            <a:ext cx="4932252" cy="351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2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onaghy\Pictures\curlew\PICT0008.JPG"/>
          <p:cNvPicPr>
            <a:picLocks noChangeAspect="1" noChangeArrowheads="1"/>
          </p:cNvPicPr>
          <p:nvPr/>
        </p:nvPicPr>
        <p:blipFill>
          <a:blip r:embed="rId2">
            <a:extLst>
              <a:ext uri="{28A0092B-C50C-407E-A947-70E740481C1C}">
                <a14:useLocalDpi xmlns:a14="http://schemas.microsoft.com/office/drawing/2010/main" val="0"/>
              </a:ext>
            </a:extLst>
          </a:blip>
          <a:srcRect b="27951"/>
          <a:stretch>
            <a:fillRect/>
          </a:stretch>
        </p:blipFill>
        <p:spPr bwMode="auto">
          <a:xfrm>
            <a:off x="179512" y="395003"/>
            <a:ext cx="7634287"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http://f1.thejournal.ie/media/2011/09/Pcall-70-WINDFARMS00095444-390x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700808"/>
            <a:ext cx="6404922"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9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0"/>
            <a:ext cx="9144000" cy="1143000"/>
          </a:xfrm>
          <a:solidFill>
            <a:srgbClr val="663300"/>
          </a:solidFill>
        </p:spPr>
        <p:txBody>
          <a:bodyPr/>
          <a:lstStyle/>
          <a:p>
            <a:r>
              <a:rPr lang="en-IE" altLang="en-US" dirty="0" smtClean="0">
                <a:solidFill>
                  <a:schemeClr val="bg1"/>
                </a:solidFill>
              </a:rPr>
              <a:t>Subsequent predation</a:t>
            </a:r>
          </a:p>
        </p:txBody>
      </p:sp>
      <p:sp>
        <p:nvSpPr>
          <p:cNvPr id="19459" name="Content Placeholder 2"/>
          <p:cNvSpPr>
            <a:spLocks noGrp="1"/>
          </p:cNvSpPr>
          <p:nvPr>
            <p:ph sz="half" idx="1"/>
          </p:nvPr>
        </p:nvSpPr>
        <p:spPr>
          <a:xfrm>
            <a:off x="531912" y="1412776"/>
            <a:ext cx="8435280" cy="1828800"/>
          </a:xfrm>
        </p:spPr>
        <p:txBody>
          <a:bodyPr>
            <a:normAutofit/>
          </a:bodyPr>
          <a:lstStyle/>
          <a:p>
            <a:r>
              <a:rPr lang="en-IE" altLang="en-US" dirty="0"/>
              <a:t>S</a:t>
            </a:r>
            <a:r>
              <a:rPr lang="en-IE" altLang="en-US" dirty="0" smtClean="0"/>
              <a:t>tudies in the UK and Ireland have shown unsustainable levels of predation</a:t>
            </a:r>
            <a:r>
              <a:rPr lang="en-IE" altLang="en-US" dirty="0"/>
              <a:t> </a:t>
            </a:r>
            <a:r>
              <a:rPr lang="en-IE" altLang="en-US" dirty="0" smtClean="0"/>
              <a:t>of nests and young.  </a:t>
            </a:r>
          </a:p>
          <a:p>
            <a:endParaRPr lang="en-IE" altLang="en-US" dirty="0" smtClean="0"/>
          </a:p>
        </p:txBody>
      </p:sp>
      <p:pic>
        <p:nvPicPr>
          <p:cNvPr id="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2685"/>
          <a:stretch/>
        </p:blipFill>
        <p:spPr bwMode="auto">
          <a:xfrm>
            <a:off x="683568" y="2528312"/>
            <a:ext cx="4464496" cy="383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7516" t="27319" r="41141" b="15036"/>
          <a:stretch>
            <a:fillRect/>
          </a:stretch>
        </p:blipFill>
        <p:spPr bwMode="auto">
          <a:xfrm>
            <a:off x="6156176" y="2939860"/>
            <a:ext cx="1490737" cy="129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l="23917" t="43111" r="56593" b="28540"/>
          <a:stretch>
            <a:fillRect/>
          </a:stretch>
        </p:blipFill>
        <p:spPr bwMode="auto">
          <a:xfrm>
            <a:off x="6070272" y="4444823"/>
            <a:ext cx="1662544" cy="151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4079073217"/>
              </p:ext>
            </p:extLst>
          </p:nvPr>
        </p:nvGraphicFramePr>
        <p:xfrm>
          <a:off x="539552" y="2428946"/>
          <a:ext cx="8352928" cy="3528392"/>
        </p:xfrm>
        <a:graphic>
          <a:graphicData uri="http://schemas.openxmlformats.org/drawingml/2006/table">
            <a:tbl>
              <a:tblPr>
                <a:tableStyleId>{5C22544A-7EE6-4342-B048-85BDC9FD1C3A}</a:tableStyleId>
              </a:tblPr>
              <a:tblGrid>
                <a:gridCol w="3490776"/>
                <a:gridCol w="2429261"/>
                <a:gridCol w="2432891"/>
              </a:tblGrid>
              <a:tr h="1217471">
                <a:tc>
                  <a:txBody>
                    <a:bodyPr/>
                    <a:lstStyle/>
                    <a:p>
                      <a:pPr algn="l" fontAlgn="b"/>
                      <a:endParaRPr lang="en-IE" sz="40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IE" sz="4000" u="none" strike="noStrike" dirty="0" smtClean="0">
                          <a:effectLst/>
                        </a:rPr>
                        <a:t>Nest predation</a:t>
                      </a:r>
                      <a:endParaRPr lang="en-IE" sz="40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E" sz="4000" u="none" strike="noStrike" dirty="0" smtClean="0">
                          <a:effectLst/>
                        </a:rPr>
                        <a:t>Chick predation</a:t>
                      </a:r>
                      <a:endParaRPr lang="en-IE" sz="40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0800">
                <a:tc>
                  <a:txBody>
                    <a:bodyPr/>
                    <a:lstStyle/>
                    <a:p>
                      <a:pPr algn="l" fontAlgn="b"/>
                      <a:r>
                        <a:rPr lang="en-IE" sz="4000" u="none" strike="noStrike" dirty="0" smtClean="0">
                          <a:effectLst/>
                        </a:rPr>
                        <a:t>By</a:t>
                      </a:r>
                      <a:r>
                        <a:rPr lang="en-IE" sz="4000" u="none" strike="noStrike" baseline="0" dirty="0" smtClean="0">
                          <a:effectLst/>
                        </a:rPr>
                        <a:t> m</a:t>
                      </a:r>
                      <a:r>
                        <a:rPr lang="en-IE" sz="4000" u="none" strike="noStrike" dirty="0" smtClean="0">
                          <a:effectLst/>
                        </a:rPr>
                        <a:t>ammals</a:t>
                      </a:r>
                      <a:endParaRPr lang="en-IE" sz="40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E" sz="4000" u="none" strike="noStrike" dirty="0">
                          <a:effectLst/>
                        </a:rPr>
                        <a:t>96</a:t>
                      </a:r>
                      <a:endParaRPr lang="en-IE" sz="40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E" sz="4000" u="none" strike="noStrike">
                          <a:effectLst/>
                        </a:rPr>
                        <a:t>14</a:t>
                      </a:r>
                      <a:endParaRPr lang="en-IE" sz="40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8867">
                <a:tc>
                  <a:txBody>
                    <a:bodyPr/>
                    <a:lstStyle/>
                    <a:p>
                      <a:pPr algn="l" fontAlgn="b"/>
                      <a:r>
                        <a:rPr lang="en-IE" sz="4000" u="none" strike="noStrike" dirty="0" smtClean="0">
                          <a:effectLst/>
                        </a:rPr>
                        <a:t>By birds</a:t>
                      </a:r>
                      <a:endParaRPr lang="en-IE" sz="40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E" sz="4000" u="none" strike="noStrike" dirty="0">
                          <a:effectLst/>
                        </a:rPr>
                        <a:t>4</a:t>
                      </a:r>
                      <a:endParaRPr lang="en-IE" sz="40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E" sz="4000" u="none" strike="noStrike" dirty="0">
                          <a:effectLst/>
                        </a:rPr>
                        <a:t>68</a:t>
                      </a:r>
                      <a:endParaRPr lang="en-IE" sz="4000" b="0" i="0" u="none" strike="noStrike" dirty="0">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509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856"/>
            <a:ext cx="8229600" cy="1143000"/>
          </a:xfrm>
          <a:solidFill>
            <a:srgbClr val="663300"/>
          </a:solidFill>
        </p:spPr>
        <p:txBody>
          <a:bodyPr/>
          <a:lstStyle/>
          <a:p>
            <a:r>
              <a:rPr lang="en-IE" dirty="0" smtClean="0">
                <a:solidFill>
                  <a:schemeClr val="bg1"/>
                </a:solidFill>
              </a:rPr>
              <a:t>Current Survey work</a:t>
            </a:r>
            <a:endParaRPr lang="en-IE" dirty="0">
              <a:solidFill>
                <a:schemeClr val="bg1"/>
              </a:solidFill>
            </a:endParaRPr>
          </a:p>
        </p:txBody>
      </p:sp>
      <p:sp>
        <p:nvSpPr>
          <p:cNvPr id="3" name="Content Placeholder 2"/>
          <p:cNvSpPr>
            <a:spLocks noGrp="1"/>
          </p:cNvSpPr>
          <p:nvPr>
            <p:ph idx="1"/>
          </p:nvPr>
        </p:nvSpPr>
        <p:spPr/>
        <p:txBody>
          <a:bodyPr>
            <a:normAutofit lnSpcReduction="10000"/>
          </a:bodyPr>
          <a:lstStyle/>
          <a:p>
            <a:r>
              <a:rPr lang="en-IE" dirty="0" smtClean="0"/>
              <a:t>2015 NPWS commissioned a 6 month survey of key breeding areas, following on from the Bird Atlas and work in 2014.</a:t>
            </a:r>
            <a:br>
              <a:rPr lang="en-IE" dirty="0" smtClean="0"/>
            </a:br>
            <a:endParaRPr lang="en-IE" dirty="0" smtClean="0"/>
          </a:p>
          <a:p>
            <a:r>
              <a:rPr lang="en-GB" dirty="0" smtClean="0"/>
              <a:t>Main aim was to “more </a:t>
            </a:r>
            <a:r>
              <a:rPr lang="en-GB" dirty="0"/>
              <a:t>accurately define the locations of breeding Curlew, so as to target </a:t>
            </a:r>
            <a:r>
              <a:rPr lang="en-GB" dirty="0" err="1"/>
              <a:t>agri</a:t>
            </a:r>
            <a:r>
              <a:rPr lang="en-GB" dirty="0"/>
              <a:t>-environmental measures and other conservation actions that would secure the future </a:t>
            </a:r>
            <a:r>
              <a:rPr lang="en-GB" dirty="0" smtClean="0"/>
              <a:t>[of known sites]”.</a:t>
            </a:r>
          </a:p>
          <a:p>
            <a:pPr marL="0" indent="0">
              <a:buNone/>
            </a:pPr>
            <a:endParaRPr lang="en-IE"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5305" r="26402"/>
          <a:stretch/>
        </p:blipFill>
        <p:spPr>
          <a:xfrm>
            <a:off x="2483768" y="1268760"/>
            <a:ext cx="3735328" cy="5313724"/>
          </a:xfrm>
          <a:prstGeom prst="rect">
            <a:avLst/>
          </a:prstGeom>
        </p:spPr>
      </p:pic>
    </p:spTree>
    <p:extLst>
      <p:ext uri="{BB962C8B-B14F-4D97-AF65-F5344CB8AC3E}">
        <p14:creationId xmlns:p14="http://schemas.microsoft.com/office/powerpoint/2010/main" val="230234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IE" sz="3600" dirty="0" smtClean="0"/>
              <a:t/>
            </a:r>
            <a:br>
              <a:rPr lang="en-IE" sz="3600" dirty="0" smtClean="0"/>
            </a:br>
            <a:r>
              <a:rPr lang="en-IE" sz="3600" dirty="0" err="1" smtClean="0"/>
              <a:t>Bord</a:t>
            </a:r>
            <a:r>
              <a:rPr lang="en-IE" sz="3600" dirty="0" smtClean="0"/>
              <a:t> </a:t>
            </a:r>
            <a:r>
              <a:rPr lang="en-IE" sz="3600" dirty="0" err="1"/>
              <a:t>na</a:t>
            </a:r>
            <a:r>
              <a:rPr lang="en-IE" sz="3600" dirty="0"/>
              <a:t> </a:t>
            </a:r>
            <a:r>
              <a:rPr lang="en-IE" sz="3600" dirty="0" err="1"/>
              <a:t>Móna</a:t>
            </a:r>
            <a:r>
              <a:rPr lang="en-IE" sz="3600" dirty="0"/>
              <a:t> – </a:t>
            </a:r>
            <a:r>
              <a:rPr lang="en-IE" sz="3600" dirty="0" smtClean="0"/>
              <a:t>BWI </a:t>
            </a:r>
            <a:r>
              <a:rPr lang="en-IE" sz="3600" dirty="0"/>
              <a:t>Curlew Conservation </a:t>
            </a:r>
            <a:r>
              <a:rPr lang="en-IE" sz="3600" dirty="0" smtClean="0"/>
              <a:t>Programme  Phase I 2015</a:t>
            </a:r>
            <a:r>
              <a:rPr lang="en-IE" dirty="0"/>
              <a:t/>
            </a:r>
            <a:br>
              <a:rPr lang="en-IE" dirty="0"/>
            </a:br>
            <a:endParaRPr lang="en-IE" dirty="0"/>
          </a:p>
        </p:txBody>
      </p:sp>
      <p:sp>
        <p:nvSpPr>
          <p:cNvPr id="2" name="Content Placeholder 1"/>
          <p:cNvSpPr>
            <a:spLocks noGrp="1"/>
          </p:cNvSpPr>
          <p:nvPr>
            <p:ph idx="1"/>
          </p:nvPr>
        </p:nvSpPr>
        <p:spPr/>
        <p:txBody>
          <a:bodyPr>
            <a:normAutofit/>
          </a:bodyPr>
          <a:lstStyle/>
          <a:p>
            <a:r>
              <a:rPr lang="en-IE" dirty="0" smtClean="0"/>
              <a:t>Survey </a:t>
            </a:r>
            <a:r>
              <a:rPr lang="en-IE" dirty="0" err="1" smtClean="0"/>
              <a:t>Bord</a:t>
            </a:r>
            <a:r>
              <a:rPr lang="en-IE" dirty="0" smtClean="0"/>
              <a:t> </a:t>
            </a:r>
            <a:r>
              <a:rPr lang="en-IE" dirty="0" err="1"/>
              <a:t>na</a:t>
            </a:r>
            <a:r>
              <a:rPr lang="en-IE" dirty="0"/>
              <a:t> </a:t>
            </a:r>
            <a:r>
              <a:rPr lang="en-IE" dirty="0" err="1"/>
              <a:t>Móna</a:t>
            </a:r>
            <a:r>
              <a:rPr lang="en-IE" dirty="0"/>
              <a:t> peatland </a:t>
            </a:r>
            <a:r>
              <a:rPr lang="en-IE" dirty="0" smtClean="0"/>
              <a:t>sites. </a:t>
            </a:r>
            <a:br>
              <a:rPr lang="en-IE" dirty="0" smtClean="0"/>
            </a:br>
            <a:endParaRPr lang="en-IE" dirty="0" smtClean="0"/>
          </a:p>
          <a:p>
            <a:r>
              <a:rPr lang="en-IE" dirty="0" smtClean="0"/>
              <a:t>Develop of management </a:t>
            </a:r>
            <a:r>
              <a:rPr lang="en-IE" dirty="0"/>
              <a:t>recommendations </a:t>
            </a:r>
            <a:r>
              <a:rPr lang="en-IE" dirty="0" smtClean="0"/>
              <a:t> </a:t>
            </a:r>
            <a:r>
              <a:rPr lang="en-IE" dirty="0"/>
              <a:t>to enhance habitats for breeding </a:t>
            </a:r>
            <a:r>
              <a:rPr lang="en-IE" dirty="0" smtClean="0"/>
              <a:t>Curlew.</a:t>
            </a:r>
            <a:br>
              <a:rPr lang="en-IE" dirty="0" smtClean="0"/>
            </a:br>
            <a:endParaRPr lang="en-IE" dirty="0" smtClean="0"/>
          </a:p>
          <a:p>
            <a:r>
              <a:rPr lang="en-IE" dirty="0" smtClean="0"/>
              <a:t>Develop </a:t>
            </a:r>
            <a:r>
              <a:rPr lang="en-IE" dirty="0"/>
              <a:t>a methodology to identify other potentially suitable </a:t>
            </a:r>
            <a:r>
              <a:rPr lang="en-IE" dirty="0" smtClean="0"/>
              <a:t>sites </a:t>
            </a:r>
            <a:r>
              <a:rPr lang="en-IE" dirty="0"/>
              <a:t>for breeding Curlew. </a:t>
            </a:r>
          </a:p>
        </p:txBody>
      </p:sp>
      <p:pic>
        <p:nvPicPr>
          <p:cNvPr id="4" name="Picture 3" descr="Curlew sites w all sites.jpg"/>
          <p:cNvPicPr>
            <a:picLocks noChangeAspect="1"/>
          </p:cNvPicPr>
          <p:nvPr/>
        </p:nvPicPr>
        <p:blipFill>
          <a:blip r:embed="rId3" cstate="print"/>
          <a:stretch>
            <a:fillRect/>
          </a:stretch>
        </p:blipFill>
        <p:spPr>
          <a:xfrm>
            <a:off x="0" y="197187"/>
            <a:ext cx="9144000" cy="6463626"/>
          </a:xfrm>
          <a:prstGeom prst="rect">
            <a:avLst/>
          </a:prstGeom>
        </p:spPr>
      </p:pic>
    </p:spTree>
    <p:extLst>
      <p:ext uri="{BB962C8B-B14F-4D97-AF65-F5344CB8AC3E}">
        <p14:creationId xmlns:p14="http://schemas.microsoft.com/office/powerpoint/2010/main" val="296339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134" r="20366"/>
          <a:stretch/>
        </p:blipFill>
        <p:spPr>
          <a:xfrm>
            <a:off x="683568" y="1408935"/>
            <a:ext cx="4062301" cy="531574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29143552"/>
              </p:ext>
            </p:extLst>
          </p:nvPr>
        </p:nvGraphicFramePr>
        <p:xfrm>
          <a:off x="5364088" y="2204864"/>
          <a:ext cx="3600399" cy="2304257"/>
        </p:xfrm>
        <a:graphic>
          <a:graphicData uri="http://schemas.openxmlformats.org/drawingml/2006/table">
            <a:tbl>
              <a:tblPr>
                <a:tableStyleId>{3C2FFA5D-87B4-456A-9821-1D502468CF0F}</a:tableStyleId>
              </a:tblPr>
              <a:tblGrid>
                <a:gridCol w="1107816"/>
                <a:gridCol w="830861"/>
                <a:gridCol w="869635"/>
                <a:gridCol w="792087"/>
              </a:tblGrid>
              <a:tr h="984321">
                <a:tc>
                  <a:txBody>
                    <a:bodyPr/>
                    <a:lstStyle/>
                    <a:p>
                      <a:pPr algn="ctr" fontAlgn="ctr"/>
                      <a:r>
                        <a:rPr lang="en-IE" sz="1800" u="none" strike="noStrike" dirty="0">
                          <a:effectLst/>
                        </a:rPr>
                        <a:t> </a:t>
                      </a:r>
                      <a:endParaRPr lang="en-IE" sz="1800" b="0" i="0" u="none" strike="noStrike" dirty="0">
                        <a:solidFill>
                          <a:srgbClr val="000000"/>
                        </a:solidFill>
                        <a:effectLst/>
                        <a:latin typeface="Calibri"/>
                      </a:endParaRPr>
                    </a:p>
                  </a:txBody>
                  <a:tcPr marL="9525" marR="9525" marT="9525" marB="0" anchor="ctr"/>
                </a:tc>
                <a:tc>
                  <a:txBody>
                    <a:bodyPr/>
                    <a:lstStyle/>
                    <a:p>
                      <a:pPr algn="ctr" fontAlgn="ctr"/>
                      <a:r>
                        <a:rPr lang="en-IE" sz="1800" u="none" strike="noStrike">
                          <a:effectLst/>
                        </a:rPr>
                        <a:t>Bog habitats</a:t>
                      </a:r>
                      <a:endParaRPr lang="en-IE" sz="1800" b="0" i="0" u="none" strike="noStrike">
                        <a:solidFill>
                          <a:srgbClr val="000000"/>
                        </a:solidFill>
                        <a:effectLst/>
                        <a:latin typeface="Calibri"/>
                      </a:endParaRPr>
                    </a:p>
                  </a:txBody>
                  <a:tcPr marL="9525" marR="9525" marT="9525" marB="0" anchor="ctr"/>
                </a:tc>
                <a:tc>
                  <a:txBody>
                    <a:bodyPr/>
                    <a:lstStyle/>
                    <a:p>
                      <a:pPr algn="ctr" fontAlgn="ctr"/>
                      <a:r>
                        <a:rPr lang="en-IE" sz="1800" u="none" strike="noStrike">
                          <a:effectLst/>
                        </a:rPr>
                        <a:t>Other habitats</a:t>
                      </a:r>
                      <a:endParaRPr lang="en-IE" sz="1800" b="0" i="0" u="none" strike="noStrike">
                        <a:solidFill>
                          <a:srgbClr val="000000"/>
                        </a:solidFill>
                        <a:effectLst/>
                        <a:latin typeface="Calibri"/>
                      </a:endParaRPr>
                    </a:p>
                  </a:txBody>
                  <a:tcPr marL="9525" marR="9525" marT="9525" marB="0" anchor="ctr"/>
                </a:tc>
                <a:tc>
                  <a:txBody>
                    <a:bodyPr/>
                    <a:lstStyle/>
                    <a:p>
                      <a:pPr algn="ctr" fontAlgn="ctr"/>
                      <a:r>
                        <a:rPr lang="en-IE" sz="1800" u="none" strike="noStrike">
                          <a:effectLst/>
                        </a:rPr>
                        <a:t>Total </a:t>
                      </a:r>
                      <a:endParaRPr lang="en-IE" sz="1800" b="0" i="0" u="none" strike="noStrike">
                        <a:solidFill>
                          <a:srgbClr val="000000"/>
                        </a:solidFill>
                        <a:effectLst/>
                        <a:latin typeface="Calibri"/>
                      </a:endParaRPr>
                    </a:p>
                  </a:txBody>
                  <a:tcPr marL="9525" marR="9525" marT="9525" marB="0" anchor="ctr"/>
                </a:tc>
              </a:tr>
              <a:tr h="659968">
                <a:tc>
                  <a:txBody>
                    <a:bodyPr/>
                    <a:lstStyle/>
                    <a:p>
                      <a:pPr algn="ctr" fontAlgn="ctr"/>
                      <a:r>
                        <a:rPr lang="en-IE" sz="1800" u="none" strike="noStrike">
                          <a:effectLst/>
                        </a:rPr>
                        <a:t>No of pairs</a:t>
                      </a:r>
                      <a:endParaRPr lang="en-IE" sz="1800" b="0" i="0" u="none" strike="noStrike">
                        <a:solidFill>
                          <a:srgbClr val="000000"/>
                        </a:solidFill>
                        <a:effectLst/>
                        <a:latin typeface="Calibri"/>
                      </a:endParaRPr>
                    </a:p>
                  </a:txBody>
                  <a:tcPr marL="9525" marR="9525" marT="9525" marB="0" anchor="ctr"/>
                </a:tc>
                <a:tc>
                  <a:txBody>
                    <a:bodyPr/>
                    <a:lstStyle/>
                    <a:p>
                      <a:pPr algn="ctr" fontAlgn="ctr"/>
                      <a:r>
                        <a:rPr lang="en-IE" sz="2000" u="none" strike="noStrike" dirty="0">
                          <a:effectLst/>
                        </a:rPr>
                        <a:t>50</a:t>
                      </a:r>
                      <a:endParaRPr lang="en-IE" sz="2000" b="0" i="0" u="none" strike="noStrike" dirty="0">
                        <a:solidFill>
                          <a:srgbClr val="000000"/>
                        </a:solidFill>
                        <a:effectLst/>
                        <a:latin typeface="Calibri"/>
                      </a:endParaRPr>
                    </a:p>
                  </a:txBody>
                  <a:tcPr marL="9525" marR="9525" marT="9525" marB="0" anchor="ctr"/>
                </a:tc>
                <a:tc>
                  <a:txBody>
                    <a:bodyPr/>
                    <a:lstStyle/>
                    <a:p>
                      <a:pPr algn="ctr" fontAlgn="ctr"/>
                      <a:r>
                        <a:rPr lang="en-IE" sz="2000" u="none" strike="noStrike">
                          <a:effectLst/>
                        </a:rPr>
                        <a:t>70</a:t>
                      </a:r>
                      <a:endParaRPr lang="en-IE" sz="2000" b="0" i="0" u="none" strike="noStrike">
                        <a:solidFill>
                          <a:srgbClr val="000000"/>
                        </a:solidFill>
                        <a:effectLst/>
                        <a:latin typeface="Calibri"/>
                      </a:endParaRPr>
                    </a:p>
                  </a:txBody>
                  <a:tcPr marL="9525" marR="9525" marT="9525" marB="0" anchor="ctr"/>
                </a:tc>
                <a:tc>
                  <a:txBody>
                    <a:bodyPr/>
                    <a:lstStyle/>
                    <a:p>
                      <a:pPr algn="ctr" fontAlgn="ctr"/>
                      <a:r>
                        <a:rPr lang="en-IE" sz="2000" u="none" strike="noStrike">
                          <a:effectLst/>
                        </a:rPr>
                        <a:t>120</a:t>
                      </a:r>
                      <a:endParaRPr lang="en-IE" sz="2000" b="0" i="0" u="none" strike="noStrike">
                        <a:solidFill>
                          <a:srgbClr val="000000"/>
                        </a:solidFill>
                        <a:effectLst/>
                        <a:latin typeface="Calibri"/>
                      </a:endParaRPr>
                    </a:p>
                  </a:txBody>
                  <a:tcPr marL="9525" marR="9525" marT="9525" marB="0" anchor="ctr"/>
                </a:tc>
              </a:tr>
              <a:tr h="659968">
                <a:tc>
                  <a:txBody>
                    <a:bodyPr/>
                    <a:lstStyle/>
                    <a:p>
                      <a:pPr algn="ctr" fontAlgn="ctr"/>
                      <a:r>
                        <a:rPr lang="en-IE" sz="1800" u="none" strike="noStrike">
                          <a:effectLst/>
                        </a:rPr>
                        <a:t>% of total</a:t>
                      </a:r>
                      <a:endParaRPr lang="en-IE" sz="1800" b="0" i="0" u="none" strike="noStrike">
                        <a:solidFill>
                          <a:srgbClr val="000000"/>
                        </a:solidFill>
                        <a:effectLst/>
                        <a:latin typeface="Calibri"/>
                      </a:endParaRPr>
                    </a:p>
                  </a:txBody>
                  <a:tcPr marL="9525" marR="9525" marT="9525" marB="0" anchor="ctr"/>
                </a:tc>
                <a:tc>
                  <a:txBody>
                    <a:bodyPr/>
                    <a:lstStyle/>
                    <a:p>
                      <a:pPr algn="ctr" fontAlgn="ctr"/>
                      <a:r>
                        <a:rPr lang="en-IE" sz="2000" b="1" u="none" strike="noStrike" dirty="0">
                          <a:solidFill>
                            <a:srgbClr val="FF0000"/>
                          </a:solidFill>
                          <a:effectLst/>
                        </a:rPr>
                        <a:t>41</a:t>
                      </a:r>
                      <a:endParaRPr lang="en-IE" sz="2000" b="1" i="0" u="none" strike="noStrike" dirty="0">
                        <a:solidFill>
                          <a:srgbClr val="FF0000"/>
                        </a:solidFill>
                        <a:effectLst/>
                        <a:latin typeface="Calibri"/>
                      </a:endParaRPr>
                    </a:p>
                  </a:txBody>
                  <a:tcPr marL="9525" marR="9525" marT="9525" marB="0" anchor="ctr"/>
                </a:tc>
                <a:tc>
                  <a:txBody>
                    <a:bodyPr/>
                    <a:lstStyle/>
                    <a:p>
                      <a:pPr algn="ctr" fontAlgn="ctr"/>
                      <a:r>
                        <a:rPr lang="en-IE" sz="2000" u="none" strike="noStrike" dirty="0">
                          <a:effectLst/>
                        </a:rPr>
                        <a:t>59</a:t>
                      </a:r>
                      <a:endParaRPr lang="en-IE" sz="2000" b="0" i="0" u="none" strike="noStrike" dirty="0">
                        <a:solidFill>
                          <a:srgbClr val="000000"/>
                        </a:solidFill>
                        <a:effectLst/>
                        <a:latin typeface="Calibri"/>
                      </a:endParaRPr>
                    </a:p>
                  </a:txBody>
                  <a:tcPr marL="9525" marR="9525" marT="9525" marB="0" anchor="ctr"/>
                </a:tc>
                <a:tc>
                  <a:txBody>
                    <a:bodyPr/>
                    <a:lstStyle/>
                    <a:p>
                      <a:pPr algn="ctr" fontAlgn="ctr"/>
                      <a:r>
                        <a:rPr lang="en-IE" sz="2000" u="none" strike="noStrike" dirty="0">
                          <a:effectLst/>
                        </a:rPr>
                        <a:t> </a:t>
                      </a:r>
                      <a:endParaRPr lang="en-IE" sz="2000" b="0" i="0" u="none" strike="noStrike" dirty="0">
                        <a:solidFill>
                          <a:srgbClr val="000000"/>
                        </a:solidFill>
                        <a:effectLst/>
                        <a:latin typeface="Calibri"/>
                      </a:endParaRPr>
                    </a:p>
                  </a:txBody>
                  <a:tcPr marL="9525" marR="9525" marT="9525" marB="0" anchor="ctr"/>
                </a:tc>
              </a:tr>
            </a:tbl>
          </a:graphicData>
        </a:graphic>
      </p:graphicFrame>
      <p:sp>
        <p:nvSpPr>
          <p:cNvPr id="3" name="Title 2"/>
          <p:cNvSpPr>
            <a:spLocks noGrp="1"/>
          </p:cNvSpPr>
          <p:nvPr>
            <p:ph type="title"/>
          </p:nvPr>
        </p:nvSpPr>
        <p:spPr>
          <a:xfrm>
            <a:off x="0" y="0"/>
            <a:ext cx="9144000" cy="1052736"/>
          </a:xfrm>
          <a:solidFill>
            <a:srgbClr val="663300"/>
          </a:solidFill>
        </p:spPr>
        <p:txBody>
          <a:bodyPr/>
          <a:lstStyle/>
          <a:p>
            <a:r>
              <a:rPr lang="en-IE" dirty="0">
                <a:solidFill>
                  <a:schemeClr val="bg1"/>
                </a:solidFill>
              </a:rPr>
              <a:t>Current known distribution</a:t>
            </a:r>
          </a:p>
        </p:txBody>
      </p:sp>
    </p:spTree>
    <p:extLst>
      <p:ext uri="{BB962C8B-B14F-4D97-AF65-F5344CB8AC3E}">
        <p14:creationId xmlns:p14="http://schemas.microsoft.com/office/powerpoint/2010/main" val="150123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68760"/>
          </a:xfrm>
          <a:solidFill>
            <a:srgbClr val="663300"/>
          </a:solidFill>
        </p:spPr>
        <p:txBody>
          <a:bodyPr/>
          <a:lstStyle/>
          <a:p>
            <a:r>
              <a:rPr lang="en-IE" dirty="0" smtClean="0">
                <a:solidFill>
                  <a:schemeClr val="bg1"/>
                </a:solidFill>
              </a:rPr>
              <a:t>Bogs as Curlew habitat</a:t>
            </a:r>
            <a:endParaRPr lang="en-IE"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587"/>
          <a:stretch/>
        </p:blipFill>
        <p:spPr>
          <a:xfrm>
            <a:off x="35104" y="1268760"/>
            <a:ext cx="4320480" cy="5438760"/>
          </a:xfrm>
          <a:prstGeom prst="rect">
            <a:avLst/>
          </a:prstGeom>
        </p:spPr>
      </p:pic>
      <p:sp>
        <p:nvSpPr>
          <p:cNvPr id="7" name="Content Placeholder 2"/>
          <p:cNvSpPr txBox="1">
            <a:spLocks/>
          </p:cNvSpPr>
          <p:nvPr/>
        </p:nvSpPr>
        <p:spPr>
          <a:xfrm>
            <a:off x="5004048" y="1268760"/>
            <a:ext cx="3960440" cy="5040560"/>
          </a:xfrm>
          <a:prstGeom prst="rect">
            <a:avLst/>
          </a:prstGeom>
        </p:spPr>
        <p:txBody>
          <a:bodyPr>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IE" sz="8600" dirty="0"/>
              <a:t>Bogs are a crucially important habitat for the remaining Curlew population</a:t>
            </a:r>
            <a:r>
              <a:rPr lang="en-IE" sz="8600" dirty="0" smtClean="0"/>
              <a:t>.</a:t>
            </a:r>
            <a:br>
              <a:rPr lang="en-IE" sz="8600" dirty="0" smtClean="0"/>
            </a:br>
            <a:endParaRPr lang="en-IE" sz="8600" dirty="0" smtClean="0"/>
          </a:p>
          <a:p>
            <a:r>
              <a:rPr lang="en-IE" sz="8600" dirty="0" smtClean="0"/>
              <a:t>Used as nesting areas.</a:t>
            </a:r>
          </a:p>
          <a:p>
            <a:endParaRPr lang="en-IE" sz="8600" dirty="0" smtClean="0"/>
          </a:p>
          <a:p>
            <a:r>
              <a:rPr lang="en-IE" sz="8600" dirty="0" smtClean="0"/>
              <a:t>Birds nesting on nearby farmland will use bog habitats for feeding and chick rearing.</a:t>
            </a:r>
          </a:p>
          <a:p>
            <a:pPr marL="0" indent="0">
              <a:buNone/>
            </a:pPr>
            <a:r>
              <a:rPr lang="en-IE" dirty="0" smtClean="0"/>
              <a:t/>
            </a:r>
            <a:br>
              <a:rPr lang="en-IE" dirty="0" smtClean="0"/>
            </a:br>
            <a:endParaRPr lang="en-IE" dirty="0"/>
          </a:p>
          <a:p>
            <a:pPr marL="0" indent="0">
              <a:buNone/>
            </a:pPr>
            <a:r>
              <a:rPr lang="en-IE" dirty="0" smtClean="0"/>
              <a:t/>
            </a:r>
            <a:br>
              <a:rPr lang="en-IE" dirty="0" smtClean="0"/>
            </a:br>
            <a:endParaRPr lang="en-IE" dirty="0" smtClean="0"/>
          </a:p>
          <a:p>
            <a:pPr marL="0" indent="0">
              <a:buNone/>
            </a:pPr>
            <a:endParaRPr lang="en-IE" sz="1600" i="1" dirty="0"/>
          </a:p>
        </p:txBody>
      </p:sp>
      <p:sp>
        <p:nvSpPr>
          <p:cNvPr id="6" name="TextBox 5"/>
          <p:cNvSpPr txBox="1"/>
          <p:nvPr/>
        </p:nvSpPr>
        <p:spPr>
          <a:xfrm>
            <a:off x="2267744" y="2697262"/>
            <a:ext cx="5184576" cy="2339102"/>
          </a:xfrm>
          <a:prstGeom prst="rect">
            <a:avLst/>
          </a:prstGeom>
          <a:solidFill>
            <a:schemeClr val="accent6">
              <a:lumMod val="50000"/>
            </a:schemeClr>
          </a:solidFill>
        </p:spPr>
        <p:txBody>
          <a:bodyPr wrap="square" rtlCol="0">
            <a:spAutoFit/>
          </a:bodyPr>
          <a:lstStyle/>
          <a:p>
            <a:r>
              <a:rPr lang="en-IE" sz="2400" dirty="0">
                <a:solidFill>
                  <a:schemeClr val="bg1"/>
                </a:solidFill>
              </a:rPr>
              <a:t>“</a:t>
            </a:r>
            <a:r>
              <a:rPr lang="en-IE" sz="2400" dirty="0" err="1">
                <a:solidFill>
                  <a:schemeClr val="bg1"/>
                </a:solidFill>
              </a:rPr>
              <a:t>Peatland</a:t>
            </a:r>
            <a:r>
              <a:rPr lang="en-IE" sz="2400" dirty="0">
                <a:solidFill>
                  <a:schemeClr val="bg1"/>
                </a:solidFill>
              </a:rPr>
              <a:t> habitats may increasingly become important refuges in areas where farmland no longer provides suitable breeding habitat.”  </a:t>
            </a:r>
            <a:r>
              <a:rPr lang="en-IE" sz="1600" b="1" i="1" dirty="0">
                <a:solidFill>
                  <a:schemeClr val="bg1"/>
                </a:solidFill>
              </a:rPr>
              <a:t>AEWA</a:t>
            </a:r>
            <a:r>
              <a:rPr lang="en-IE" sz="1600" i="1" dirty="0">
                <a:solidFill>
                  <a:schemeClr val="bg1"/>
                </a:solidFill>
              </a:rPr>
              <a:t> </a:t>
            </a:r>
            <a:r>
              <a:rPr lang="en-IE" sz="1600" b="1" i="1" dirty="0">
                <a:solidFill>
                  <a:schemeClr val="bg1"/>
                </a:solidFill>
              </a:rPr>
              <a:t>INTERNATIONAL SINGLE SPECIES ACTION PLAN  FOR THE CONSERVATION OF THE  EURASIAN CURLEW </a:t>
            </a:r>
            <a:r>
              <a:rPr lang="en-IE" sz="1600" i="1" dirty="0">
                <a:solidFill>
                  <a:schemeClr val="bg1"/>
                </a:solidFill>
              </a:rPr>
              <a:t> </a:t>
            </a:r>
          </a:p>
          <a:p>
            <a:endParaRPr lang="en-IE" dirty="0"/>
          </a:p>
        </p:txBody>
      </p:sp>
    </p:spTree>
    <p:extLst>
      <p:ext uri="{BB962C8B-B14F-4D97-AF65-F5344CB8AC3E}">
        <p14:creationId xmlns:p14="http://schemas.microsoft.com/office/powerpoint/2010/main" val="248576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764704"/>
            <a:ext cx="4330824" cy="5361459"/>
          </a:xfrm>
        </p:spPr>
        <p:txBody>
          <a:bodyPr>
            <a:normAutofit fontScale="77500" lnSpcReduction="20000"/>
          </a:bodyPr>
          <a:lstStyle/>
          <a:p>
            <a:r>
              <a:rPr lang="en-IE" dirty="0" smtClean="0"/>
              <a:t>Bogs </a:t>
            </a:r>
            <a:r>
              <a:rPr lang="en-IE" dirty="0"/>
              <a:t>can be degraded </a:t>
            </a:r>
            <a:r>
              <a:rPr lang="en-IE" dirty="0" smtClean="0"/>
              <a:t>as breeding habitat for Curlew by activities such as drainage</a:t>
            </a:r>
            <a:r>
              <a:rPr lang="en-IE" dirty="0"/>
              <a:t>, </a:t>
            </a:r>
            <a:r>
              <a:rPr lang="en-IE" dirty="0" smtClean="0"/>
              <a:t>unregulated peat extraction, overgrazing and  burning</a:t>
            </a:r>
            <a:r>
              <a:rPr lang="en-IE" dirty="0"/>
              <a:t>. </a:t>
            </a:r>
            <a:r>
              <a:rPr lang="en-IE" dirty="0" smtClean="0"/>
              <a:t/>
            </a:r>
            <a:br>
              <a:rPr lang="en-IE" dirty="0" smtClean="0"/>
            </a:br>
            <a:endParaRPr lang="en-IE" dirty="0" smtClean="0"/>
          </a:p>
          <a:p>
            <a:r>
              <a:rPr lang="en-IE" dirty="0" smtClean="0"/>
              <a:t>Areas, such as those owned by </a:t>
            </a:r>
            <a:r>
              <a:rPr lang="en-IE" dirty="0" err="1" smtClean="0"/>
              <a:t>Bord</a:t>
            </a:r>
            <a:r>
              <a:rPr lang="en-IE" dirty="0" smtClean="0"/>
              <a:t> </a:t>
            </a:r>
            <a:r>
              <a:rPr lang="en-IE" dirty="0" err="1" smtClean="0"/>
              <a:t>na</a:t>
            </a:r>
            <a:r>
              <a:rPr lang="en-IE" dirty="0" smtClean="0"/>
              <a:t> </a:t>
            </a:r>
            <a:r>
              <a:rPr lang="en-IE" dirty="0" err="1" smtClean="0"/>
              <a:t>Móna</a:t>
            </a:r>
            <a:r>
              <a:rPr lang="en-IE" dirty="0" smtClean="0"/>
              <a:t>, </a:t>
            </a:r>
            <a:r>
              <a:rPr lang="en-IE" dirty="0" err="1" smtClean="0"/>
              <a:t>Coillte</a:t>
            </a:r>
            <a:r>
              <a:rPr lang="en-IE" dirty="0" smtClean="0"/>
              <a:t> or Forest Service, where these activities can be controlled or prevented are extremely important.</a:t>
            </a:r>
            <a:br>
              <a:rPr lang="en-IE" dirty="0" smtClean="0"/>
            </a:br>
            <a:endParaRPr lang="en-IE" dirty="0" smtClean="0"/>
          </a:p>
          <a:p>
            <a:r>
              <a:rPr lang="en-IE" dirty="0" err="1" smtClean="0"/>
              <a:t>BnM</a:t>
            </a:r>
            <a:r>
              <a:rPr lang="en-IE" dirty="0" smtClean="0"/>
              <a:t> Curlew project aims to protect and manage their landholdings where Curlew are breeding. </a:t>
            </a:r>
            <a:br>
              <a:rPr lang="en-IE" dirty="0" smtClean="0"/>
            </a:br>
            <a:endParaRPr lang="en-IE" dirty="0" smtClean="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6056" y="692696"/>
            <a:ext cx="3913082" cy="5217443"/>
          </a:xfrm>
        </p:spPr>
      </p:pic>
    </p:spTree>
    <p:extLst>
      <p:ext uri="{BB962C8B-B14F-4D97-AF65-F5344CB8AC3E}">
        <p14:creationId xmlns:p14="http://schemas.microsoft.com/office/powerpoint/2010/main" val="2172474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a:solidFill>
            <a:srgbClr val="663300"/>
          </a:solidFill>
        </p:spPr>
        <p:txBody>
          <a:bodyPr/>
          <a:lstStyle/>
          <a:p>
            <a:r>
              <a:rPr lang="en-IE" dirty="0" err="1" smtClean="0">
                <a:solidFill>
                  <a:schemeClr val="bg1"/>
                </a:solidFill>
              </a:rPr>
              <a:t>Coillte</a:t>
            </a:r>
            <a:r>
              <a:rPr lang="en-IE" dirty="0" smtClean="0">
                <a:solidFill>
                  <a:schemeClr val="bg1"/>
                </a:solidFill>
              </a:rPr>
              <a:t> Life Project</a:t>
            </a:r>
            <a:endParaRPr lang="en-IE" dirty="0">
              <a:solidFill>
                <a:schemeClr val="bg1"/>
              </a:solidFill>
            </a:endParaRPr>
          </a:p>
        </p:txBody>
      </p:sp>
      <p:sp>
        <p:nvSpPr>
          <p:cNvPr id="3" name="Content Placeholder 2"/>
          <p:cNvSpPr>
            <a:spLocks noGrp="1"/>
          </p:cNvSpPr>
          <p:nvPr>
            <p:ph idx="1"/>
          </p:nvPr>
        </p:nvSpPr>
        <p:spPr/>
        <p:txBody>
          <a:bodyPr>
            <a:normAutofit fontScale="77500" lnSpcReduction="20000"/>
          </a:bodyPr>
          <a:lstStyle/>
          <a:p>
            <a:r>
              <a:rPr lang="en-IE" dirty="0"/>
              <a:t>Intact bogs provide the best Curlew </a:t>
            </a:r>
            <a:r>
              <a:rPr lang="en-IE" dirty="0" smtClean="0"/>
              <a:t>habitat</a:t>
            </a:r>
            <a:r>
              <a:rPr lang="en-IE" dirty="0"/>
              <a:t> </a:t>
            </a:r>
            <a:r>
              <a:rPr lang="en-IE" dirty="0" smtClean="0"/>
              <a:t>and Preservation </a:t>
            </a:r>
            <a:r>
              <a:rPr lang="en-IE" dirty="0"/>
              <a:t>of sites which have not been </a:t>
            </a:r>
            <a:r>
              <a:rPr lang="en-IE" dirty="0" smtClean="0"/>
              <a:t>modified most important measure.</a:t>
            </a:r>
            <a:endParaRPr lang="en-IE" dirty="0"/>
          </a:p>
          <a:p>
            <a:r>
              <a:rPr lang="en-IE" dirty="0" smtClean="0"/>
              <a:t>However, cutaways, remnant raised bogs and restoration sites  can also provide good habitat. </a:t>
            </a:r>
          </a:p>
          <a:p>
            <a:endParaRPr lang="en-IE" dirty="0" smtClean="0"/>
          </a:p>
          <a:p>
            <a:pPr marL="0" indent="0">
              <a:buNone/>
            </a:pPr>
            <a:r>
              <a:rPr lang="en-IE" i="1" dirty="0" smtClean="0"/>
              <a:t>-Removal of trees from sites which have not dried out to restore open bog habitat.</a:t>
            </a:r>
          </a:p>
          <a:p>
            <a:pPr marL="0" indent="0">
              <a:buNone/>
            </a:pPr>
            <a:r>
              <a:rPr lang="en-IE" i="1" dirty="0" smtClean="0"/>
              <a:t>-Ditch blocking to raise water levels.</a:t>
            </a:r>
          </a:p>
          <a:p>
            <a:pPr marL="0" indent="0">
              <a:buNone/>
            </a:pPr>
            <a:r>
              <a:rPr lang="en-IE" i="1" dirty="0" smtClean="0"/>
              <a:t>-Prevention of over grazing.</a:t>
            </a:r>
          </a:p>
          <a:p>
            <a:pPr marL="0" indent="0">
              <a:buNone/>
            </a:pPr>
            <a:r>
              <a:rPr lang="en-IE" i="1" dirty="0" smtClean="0"/>
              <a:t>-Control of scrub/new tree establishment</a:t>
            </a:r>
          </a:p>
          <a:p>
            <a:pPr marL="0" indent="0">
              <a:buNone/>
            </a:pPr>
            <a:r>
              <a:rPr lang="en-IE" i="1" dirty="0" smtClean="0"/>
              <a:t>-Bird surveys for important species</a:t>
            </a:r>
          </a:p>
          <a:p>
            <a:endParaRPr lang="en-IE" dirty="0"/>
          </a:p>
        </p:txBody>
      </p:sp>
    </p:spTree>
    <p:extLst>
      <p:ext uri="{BB962C8B-B14F-4D97-AF65-F5344CB8AC3E}">
        <p14:creationId xmlns:p14="http://schemas.microsoft.com/office/powerpoint/2010/main" val="705983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Text Box 4"/>
          <p:cNvSpPr txBox="1">
            <a:spLocks noChangeArrowheads="1"/>
          </p:cNvSpPr>
          <p:nvPr/>
        </p:nvSpPr>
        <p:spPr bwMode="auto">
          <a:xfrm>
            <a:off x="-11752" y="0"/>
            <a:ext cx="9264272" cy="1200329"/>
          </a:xfrm>
          <a:prstGeom prst="rect">
            <a:avLst/>
          </a:prstGeom>
          <a:solidFill>
            <a:srgbClr val="663300"/>
          </a:solidFill>
          <a:ln w="9525">
            <a:noFill/>
            <a:miter lim="800000"/>
            <a:headEnd/>
            <a:tailEnd/>
          </a:ln>
          <a:effectLst/>
        </p:spPr>
        <p:txBody>
          <a:bodyPr wrap="square">
            <a:spAutoFit/>
          </a:bodyPr>
          <a:lstStyle/>
          <a:p>
            <a:pPr algn="ctr">
              <a:spcBef>
                <a:spcPct val="50000"/>
              </a:spcBef>
            </a:pPr>
            <a:r>
              <a:rPr lang="en-IE" sz="3600" dirty="0" smtClean="0">
                <a:solidFill>
                  <a:schemeClr val="bg1"/>
                </a:solidFill>
              </a:rPr>
              <a:t>Eurasian Curlew </a:t>
            </a:r>
            <a:br>
              <a:rPr lang="en-IE" sz="3600" dirty="0" smtClean="0">
                <a:solidFill>
                  <a:schemeClr val="bg1"/>
                </a:solidFill>
              </a:rPr>
            </a:br>
            <a:r>
              <a:rPr lang="en-IE" sz="3600" i="1" dirty="0" err="1" smtClean="0">
                <a:solidFill>
                  <a:schemeClr val="bg1"/>
                </a:solidFill>
              </a:rPr>
              <a:t>Numenius</a:t>
            </a:r>
            <a:r>
              <a:rPr lang="en-IE" sz="3600" i="1" dirty="0" smtClean="0">
                <a:solidFill>
                  <a:schemeClr val="bg1"/>
                </a:solidFill>
              </a:rPr>
              <a:t> </a:t>
            </a:r>
            <a:r>
              <a:rPr lang="en-IE" sz="3600" i="1" dirty="0" err="1">
                <a:solidFill>
                  <a:schemeClr val="bg1"/>
                </a:solidFill>
              </a:rPr>
              <a:t>arquata</a:t>
            </a:r>
            <a:endParaRPr lang="en-US" sz="3600" i="1" dirty="0">
              <a:solidFill>
                <a:schemeClr val="bg1"/>
              </a:solidFill>
            </a:endParaRPr>
          </a:p>
        </p:txBody>
      </p:sp>
      <p:pic>
        <p:nvPicPr>
          <p:cNvPr id="113671" name="Picture 7" descr="Curlew 20 (John Carey)"/>
          <p:cNvPicPr>
            <a:picLocks noChangeAspect="1" noChangeArrowheads="1"/>
          </p:cNvPicPr>
          <p:nvPr/>
        </p:nvPicPr>
        <p:blipFill rotWithShape="1">
          <a:blip r:embed="rId3" cstate="print"/>
          <a:srcRect l="10048"/>
          <a:stretch/>
        </p:blipFill>
        <p:spPr bwMode="auto">
          <a:xfrm>
            <a:off x="1259454" y="1556792"/>
            <a:ext cx="6696744" cy="4966219"/>
          </a:xfrm>
          <a:prstGeom prst="rect">
            <a:avLst/>
          </a:prstGeom>
          <a:noFill/>
        </p:spPr>
      </p:pic>
      <p:pic>
        <p:nvPicPr>
          <p:cNvPr id="7" name="Picture 8"/>
          <p:cNvPicPr>
            <a:picLocks noChangeAspect="1" noChangeArrowheads="1"/>
          </p:cNvPicPr>
          <p:nvPr/>
        </p:nvPicPr>
        <p:blipFill rotWithShape="1">
          <a:blip r:embed="rId4" cstate="print"/>
          <a:srcRect l="36259" t="44722" r="21364" b="7222"/>
          <a:stretch/>
        </p:blipFill>
        <p:spPr bwMode="auto">
          <a:xfrm>
            <a:off x="1876440" y="1988840"/>
            <a:ext cx="5498928" cy="4392488"/>
          </a:xfrm>
          <a:prstGeom prst="rect">
            <a:avLst/>
          </a:prstGeom>
          <a:noFill/>
          <a:ln w="9525">
            <a:noFill/>
            <a:miter lim="800000"/>
            <a:headEnd/>
            <a:tailEnd/>
          </a:ln>
        </p:spPr>
      </p:pic>
    </p:spTree>
    <p:extLst>
      <p:ext uri="{BB962C8B-B14F-4D97-AF65-F5344CB8AC3E}">
        <p14:creationId xmlns:p14="http://schemas.microsoft.com/office/powerpoint/2010/main" val="23860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a:solidFill>
            <a:srgbClr val="663300"/>
          </a:solidFill>
        </p:spPr>
        <p:txBody>
          <a:bodyPr>
            <a:normAutofit/>
          </a:bodyPr>
          <a:lstStyle/>
          <a:p>
            <a:r>
              <a:rPr lang="en-IE" dirty="0" smtClean="0">
                <a:solidFill>
                  <a:schemeClr val="bg1"/>
                </a:solidFill>
              </a:rPr>
              <a:t>More measures needed </a:t>
            </a:r>
            <a:endParaRPr lang="en-IE" dirty="0">
              <a:solidFill>
                <a:schemeClr val="bg1"/>
              </a:solidFill>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67544" y="1628800"/>
            <a:ext cx="302433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a:xfrm>
            <a:off x="4211960" y="1600200"/>
            <a:ext cx="4474840" cy="4525963"/>
          </a:xfrm>
        </p:spPr>
        <p:txBody>
          <a:bodyPr/>
          <a:lstStyle/>
          <a:p>
            <a:pPr marL="0" indent="0">
              <a:buNone/>
            </a:pPr>
            <a:r>
              <a:rPr lang="en-IE" dirty="0" smtClean="0"/>
              <a:t>Peatland sites with breeding Curlew still being lost:-</a:t>
            </a:r>
            <a:br>
              <a:rPr lang="en-IE" dirty="0" smtClean="0"/>
            </a:br>
            <a:r>
              <a:rPr lang="en-IE" dirty="0" smtClean="0"/>
              <a:t/>
            </a:r>
            <a:br>
              <a:rPr lang="en-IE" dirty="0" smtClean="0"/>
            </a:br>
            <a:r>
              <a:rPr lang="en-IE" dirty="0" smtClean="0"/>
              <a:t>-unregulated extraction</a:t>
            </a:r>
            <a:br>
              <a:rPr lang="en-IE" dirty="0" smtClean="0"/>
            </a:br>
            <a:r>
              <a:rPr lang="en-IE" dirty="0" smtClean="0"/>
              <a:t/>
            </a:r>
            <a:br>
              <a:rPr lang="en-IE" dirty="0" smtClean="0"/>
            </a:br>
            <a:r>
              <a:rPr lang="en-IE" dirty="0" smtClean="0"/>
              <a:t>-Forestry</a:t>
            </a:r>
            <a:br>
              <a:rPr lang="en-IE" dirty="0" smtClean="0"/>
            </a:br>
            <a:r>
              <a:rPr lang="en-IE" dirty="0" smtClean="0"/>
              <a:t/>
            </a:r>
            <a:br>
              <a:rPr lang="en-IE" dirty="0" smtClean="0"/>
            </a:br>
            <a:r>
              <a:rPr lang="en-IE" dirty="0" smtClean="0"/>
              <a:t>-Wind farm </a:t>
            </a:r>
            <a:r>
              <a:rPr lang="en-IE" dirty="0" err="1" smtClean="0"/>
              <a:t>developements</a:t>
            </a:r>
            <a:endParaRPr lang="en-IE" dirty="0"/>
          </a:p>
        </p:txBody>
      </p:sp>
    </p:spTree>
    <p:extLst>
      <p:ext uri="{BB962C8B-B14F-4D97-AF65-F5344CB8AC3E}">
        <p14:creationId xmlns:p14="http://schemas.microsoft.com/office/powerpoint/2010/main" val="67020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nvSpPr>
        <p:spPr bwMode="auto">
          <a:xfrm>
            <a:off x="227013" y="1238430"/>
            <a:ext cx="4921051" cy="5386090"/>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en-IE" sz="2400" dirty="0" smtClean="0"/>
              <a:t>A </a:t>
            </a:r>
            <a:r>
              <a:rPr lang="en-IE" sz="2400" dirty="0"/>
              <a:t>means to achieving our renewable energy targets without adversely impacting on our obligations to the Birds and Habitats </a:t>
            </a:r>
            <a:r>
              <a:rPr lang="en-IE" sz="2400" dirty="0" smtClean="0"/>
              <a:t>directives</a:t>
            </a:r>
            <a:endParaRPr lang="en-IE" sz="2400" dirty="0"/>
          </a:p>
          <a:p>
            <a:pPr marL="342900" indent="-342900">
              <a:buFont typeface="Arial" panose="020B0604020202020204" pitchFamily="34" charset="0"/>
              <a:buChar char="•"/>
              <a:defRPr/>
            </a:pPr>
            <a:endParaRPr lang="en-IE" sz="2400" dirty="0"/>
          </a:p>
          <a:p>
            <a:pPr marL="342900" indent="-342900">
              <a:buFont typeface="Arial" panose="020B0604020202020204" pitchFamily="34" charset="0"/>
              <a:buChar char="•"/>
              <a:defRPr/>
            </a:pPr>
            <a:endParaRPr lang="en-IE" sz="2400" dirty="0"/>
          </a:p>
          <a:p>
            <a:pPr marL="342900" indent="-342900">
              <a:buFont typeface="Arial" panose="020B0604020202020204" pitchFamily="34" charset="0"/>
              <a:buChar char="•"/>
              <a:defRPr/>
            </a:pPr>
            <a:r>
              <a:rPr lang="en-IE" sz="2400" dirty="0"/>
              <a:t>Uses existing </a:t>
            </a:r>
            <a:r>
              <a:rPr lang="en-IE" sz="2400" dirty="0" smtClean="0"/>
              <a:t>data and stakeholder involvement to identify sensitive areas for certain key species.</a:t>
            </a:r>
            <a:endParaRPr lang="en-IE" sz="2400" dirty="0"/>
          </a:p>
          <a:p>
            <a:pPr>
              <a:defRPr/>
            </a:pPr>
            <a:endParaRPr lang="en-IE" sz="2400" i="1" dirty="0"/>
          </a:p>
          <a:p>
            <a:pPr>
              <a:defRPr/>
            </a:pPr>
            <a:endParaRPr lang="en-IE" sz="2400" i="1" dirty="0"/>
          </a:p>
          <a:p>
            <a:pPr>
              <a:defRPr/>
            </a:pPr>
            <a:endParaRPr lang="en-IE" sz="800" dirty="0"/>
          </a:p>
          <a:p>
            <a:pPr>
              <a:buFont typeface="Arial" pitchFamily="34" charset="0"/>
              <a:buChar char="•"/>
              <a:defRPr/>
            </a:pPr>
            <a:endParaRPr lang="en-IE" sz="2400" dirty="0"/>
          </a:p>
          <a:p>
            <a:pPr>
              <a:buFont typeface="Arial" pitchFamily="34" charset="0"/>
              <a:buChar char="•"/>
              <a:defRPr/>
            </a:pPr>
            <a:endParaRPr lang="en-IE" sz="2400" dirty="0"/>
          </a:p>
        </p:txBody>
      </p:sp>
      <p:sp>
        <p:nvSpPr>
          <p:cNvPr id="5" name="Rectangle 4"/>
          <p:cNvSpPr/>
          <p:nvPr/>
        </p:nvSpPr>
        <p:spPr>
          <a:xfrm>
            <a:off x="0" y="0"/>
            <a:ext cx="9144000" cy="152400"/>
          </a:xfrm>
          <a:prstGeom prst="rect">
            <a:avLst/>
          </a:prstGeom>
          <a:solidFill>
            <a:srgbClr val="58190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GB">
              <a:solidFill>
                <a:srgbClr val="FFFFFF"/>
              </a:solidFill>
              <a:ea typeface="ＭＳ Ｐゴシック" pitchFamily="-110" charset="-128"/>
            </a:endParaRPr>
          </a:p>
        </p:txBody>
      </p:sp>
      <p:sp>
        <p:nvSpPr>
          <p:cNvPr id="7172" name="Text Box 5"/>
          <p:cNvSpPr txBox="1">
            <a:spLocks noChangeArrowheads="1"/>
          </p:cNvSpPr>
          <p:nvPr/>
        </p:nvSpPr>
        <p:spPr bwMode="auto">
          <a:xfrm>
            <a:off x="0" y="38101"/>
            <a:ext cx="9144000" cy="646331"/>
          </a:xfrm>
          <a:prstGeom prst="rect">
            <a:avLst/>
          </a:prstGeom>
          <a:solidFill>
            <a:srgbClr val="58190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IE" altLang="en-US" sz="3600" dirty="0" smtClean="0">
                <a:solidFill>
                  <a:schemeClr val="bg1"/>
                </a:solidFill>
              </a:rPr>
              <a:t>Bird Sensitivity Mapping for Wind Energy</a:t>
            </a:r>
            <a:endParaRPr lang="en-IE" altLang="en-US" sz="3600" dirty="0">
              <a:solidFill>
                <a:schemeClr val="bg1"/>
              </a:solidFill>
            </a:endParaRPr>
          </a:p>
        </p:txBody>
      </p:sp>
      <p:sp>
        <p:nvSpPr>
          <p:cNvPr id="9" name="Rectangle 8"/>
          <p:cNvSpPr/>
          <p:nvPr/>
        </p:nvSpPr>
        <p:spPr>
          <a:xfrm>
            <a:off x="0" y="6629400"/>
            <a:ext cx="9144000" cy="228600"/>
          </a:xfrm>
          <a:prstGeom prst="rect">
            <a:avLst/>
          </a:prstGeom>
          <a:solidFill>
            <a:srgbClr val="8967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GB">
              <a:solidFill>
                <a:srgbClr val="FFFFFF"/>
              </a:solidFill>
              <a:ea typeface="ＭＳ Ｐゴシック" pitchFamily="-110" charset="-128"/>
            </a:endParaRPr>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0156" t="21022" r="21267" b="5550"/>
          <a:stretch/>
        </p:blipFill>
        <p:spPr bwMode="auto">
          <a:xfrm>
            <a:off x="5868144" y="1412776"/>
            <a:ext cx="2621281" cy="335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9221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Policy &amp; Advocacy Team\Sensitivity Mapping\Phase 3\Media\Sensitivity_basemap_03_10_14.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321" t="3739" r="7158" b="4039"/>
          <a:stretch/>
        </p:blipFill>
        <p:spPr bwMode="auto">
          <a:xfrm>
            <a:off x="2621582" y="1124744"/>
            <a:ext cx="3678610" cy="51334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952" y="2852936"/>
            <a:ext cx="2611630" cy="3206749"/>
          </a:xfrm>
        </p:spPr>
        <p:txBody>
          <a:bodyPr/>
          <a:lstStyle/>
          <a:p>
            <a:pPr marL="0" indent="0">
              <a:buNone/>
            </a:pPr>
            <a:r>
              <a:rPr lang="en-IE" sz="2400" dirty="0" smtClean="0"/>
              <a:t>Forestry</a:t>
            </a:r>
          </a:p>
          <a:p>
            <a:pPr marL="0" indent="0">
              <a:buNone/>
            </a:pPr>
            <a:endParaRPr lang="en-IE" sz="1600" dirty="0" smtClean="0"/>
          </a:p>
          <a:p>
            <a:pPr marL="0" indent="0">
              <a:buNone/>
            </a:pPr>
            <a:r>
              <a:rPr lang="en-IE" sz="1800" dirty="0"/>
              <a:t>S</a:t>
            </a:r>
            <a:r>
              <a:rPr lang="en-IE" sz="1800" dirty="0" smtClean="0"/>
              <a:t>coping </a:t>
            </a:r>
            <a:r>
              <a:rPr lang="en-IE" sz="1800" dirty="0"/>
              <a:t>for Bird Sensitivity Map for Forestry - a tool and guidance for strategic planning of future forestry in Ireland with reference to priority </a:t>
            </a:r>
            <a:r>
              <a:rPr lang="en-IE" sz="1800" dirty="0" smtClean="0"/>
              <a:t>birds</a:t>
            </a:r>
          </a:p>
          <a:p>
            <a:endParaRPr lang="en-IE" sz="1600" dirty="0" smtClean="0"/>
          </a:p>
          <a:p>
            <a:endParaRPr lang="en-IE" sz="1600" dirty="0" smtClean="0"/>
          </a:p>
          <a:p>
            <a:endParaRPr lang="en-IE" sz="1600" dirty="0"/>
          </a:p>
        </p:txBody>
      </p:sp>
      <p:pic>
        <p:nvPicPr>
          <p:cNvPr id="4" name="Picture 15" descr="BWI_english_FC_cmy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80312" y="5157192"/>
            <a:ext cx="154463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22225" y="152400"/>
            <a:ext cx="9137650" cy="647700"/>
          </a:xfrm>
          <a:prstGeom prst="rect">
            <a:avLst/>
          </a:prstGeom>
          <a:solidFill>
            <a:srgbClr val="58190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9388"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IE" altLang="en-US" sz="3600" dirty="0" smtClean="0">
                <a:solidFill>
                  <a:schemeClr val="bg1"/>
                </a:solidFill>
              </a:rPr>
              <a:t>Next steps</a:t>
            </a:r>
            <a:endParaRPr lang="en-IE" altLang="en-US" sz="3600" dirty="0">
              <a:solidFill>
                <a:schemeClr val="bg1"/>
              </a:solidFill>
            </a:endParaRPr>
          </a:p>
        </p:txBody>
      </p:sp>
      <p:sp>
        <p:nvSpPr>
          <p:cNvPr id="6" name="Rectangle 5"/>
          <p:cNvSpPr/>
          <p:nvPr/>
        </p:nvSpPr>
        <p:spPr>
          <a:xfrm>
            <a:off x="-28575" y="0"/>
            <a:ext cx="9144000" cy="152400"/>
          </a:xfrm>
          <a:prstGeom prst="rect">
            <a:avLst/>
          </a:prstGeom>
          <a:solidFill>
            <a:srgbClr val="58190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0"/>
              </a:spcAft>
              <a:defRPr/>
            </a:pPr>
            <a:endParaRPr lang="en-GB">
              <a:solidFill>
                <a:srgbClr val="FFFFFF"/>
              </a:solidFill>
              <a:ea typeface="ＭＳ Ｐゴシック" pitchFamily="-110" charset="-128"/>
            </a:endParaRPr>
          </a:p>
        </p:txBody>
      </p:sp>
      <p:pic>
        <p:nvPicPr>
          <p:cNvPr id="3077" name="Picture 5" descr="http://www.coillte.ie/uploads/pics/appl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7872" y="3219078"/>
            <a:ext cx="2376616" cy="157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103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663300"/>
          </a:solidFill>
        </p:spPr>
        <p:txBody>
          <a:bodyPr/>
          <a:lstStyle/>
          <a:p>
            <a:r>
              <a:rPr lang="en-IE" dirty="0" smtClean="0">
                <a:solidFill>
                  <a:schemeClr val="bg1"/>
                </a:solidFill>
              </a:rPr>
              <a:t>Measures for Curlew on farmland</a:t>
            </a:r>
            <a:endParaRPr lang="en-IE" dirty="0">
              <a:solidFill>
                <a:schemeClr val="bg1"/>
              </a:solidFill>
            </a:endParaRPr>
          </a:p>
        </p:txBody>
      </p:sp>
      <p:sp>
        <p:nvSpPr>
          <p:cNvPr id="3" name="Content Placeholder 2"/>
          <p:cNvSpPr>
            <a:spLocks noGrp="1"/>
          </p:cNvSpPr>
          <p:nvPr>
            <p:ph idx="1"/>
          </p:nvPr>
        </p:nvSpPr>
        <p:spPr/>
        <p:txBody>
          <a:bodyPr>
            <a:normAutofit lnSpcReduction="10000"/>
          </a:bodyPr>
          <a:lstStyle/>
          <a:p>
            <a:r>
              <a:rPr lang="en-IE" dirty="0" smtClean="0"/>
              <a:t>GLAS Breeding </a:t>
            </a:r>
            <a:r>
              <a:rPr lang="en-IE" dirty="0"/>
              <a:t>W</a:t>
            </a:r>
            <a:r>
              <a:rPr lang="en-IE" dirty="0" smtClean="0"/>
              <a:t>ader option targets Shannon Callows.</a:t>
            </a:r>
          </a:p>
          <a:p>
            <a:r>
              <a:rPr lang="en-IE" dirty="0" smtClean="0"/>
              <a:t>GLAS Tranche 2 will offer a specific option for Breeding Curlew.</a:t>
            </a:r>
          </a:p>
          <a:p>
            <a:r>
              <a:rPr lang="en-IE" dirty="0" smtClean="0"/>
              <a:t>Results of 2015 survey will feed directly into this measure.</a:t>
            </a:r>
          </a:p>
          <a:p>
            <a:r>
              <a:rPr lang="en-IE" dirty="0"/>
              <a:t>Results Based </a:t>
            </a:r>
            <a:r>
              <a:rPr lang="en-IE" dirty="0" err="1"/>
              <a:t>Agri</a:t>
            </a:r>
            <a:r>
              <a:rPr lang="en-IE" dirty="0"/>
              <a:t>-Environment Payments Scheme (RBAPS) trial measure for breeding waders on Shannon Callows 2016-17.</a:t>
            </a:r>
          </a:p>
          <a:p>
            <a:endParaRPr lang="en-IE" dirty="0"/>
          </a:p>
        </p:txBody>
      </p:sp>
    </p:spTree>
    <p:extLst>
      <p:ext uri="{BB962C8B-B14F-4D97-AF65-F5344CB8AC3E}">
        <p14:creationId xmlns:p14="http://schemas.microsoft.com/office/powerpoint/2010/main" val="3587702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744"/>
          </a:xfrm>
          <a:solidFill>
            <a:srgbClr val="663300"/>
          </a:solidFill>
        </p:spPr>
        <p:txBody>
          <a:bodyPr>
            <a:normAutofit/>
          </a:bodyPr>
          <a:lstStyle/>
          <a:p>
            <a:r>
              <a:rPr lang="en-IE" dirty="0" smtClean="0">
                <a:solidFill>
                  <a:schemeClr val="bg1"/>
                </a:solidFill>
              </a:rPr>
              <a:t>Threat Response Plan needed</a:t>
            </a:r>
            <a:endParaRPr lang="en-IE" dirty="0">
              <a:solidFill>
                <a:schemeClr val="bg1"/>
              </a:solidFill>
            </a:endParaRPr>
          </a:p>
        </p:txBody>
      </p:sp>
      <p:sp>
        <p:nvSpPr>
          <p:cNvPr id="3" name="Content Placeholder 2"/>
          <p:cNvSpPr>
            <a:spLocks noGrp="1"/>
          </p:cNvSpPr>
          <p:nvPr>
            <p:ph idx="1"/>
          </p:nvPr>
        </p:nvSpPr>
        <p:spPr/>
        <p:txBody>
          <a:bodyPr/>
          <a:lstStyle/>
          <a:p>
            <a:r>
              <a:rPr lang="en-IE" dirty="0" smtClean="0"/>
              <a:t>More survey work to identify breeding areas.</a:t>
            </a:r>
            <a:br>
              <a:rPr lang="en-IE" dirty="0" smtClean="0"/>
            </a:br>
            <a:endParaRPr lang="en-IE" dirty="0" smtClean="0"/>
          </a:p>
          <a:p>
            <a:r>
              <a:rPr lang="en-IE" dirty="0" smtClean="0"/>
              <a:t>Monitoring of population.</a:t>
            </a:r>
            <a:br>
              <a:rPr lang="en-IE" dirty="0" smtClean="0"/>
            </a:br>
            <a:endParaRPr lang="en-IE" dirty="0" smtClean="0"/>
          </a:p>
          <a:p>
            <a:r>
              <a:rPr lang="en-IE" dirty="0" smtClean="0"/>
              <a:t>Roll out of  Curlew measure in GLAS </a:t>
            </a:r>
            <a:br>
              <a:rPr lang="en-IE" dirty="0" smtClean="0"/>
            </a:br>
            <a:endParaRPr lang="en-IE" dirty="0" smtClean="0"/>
          </a:p>
          <a:p>
            <a:r>
              <a:rPr lang="en-IE" b="1" dirty="0" smtClean="0"/>
              <a:t>More protection especially for known nesting areas on peatland sites.</a:t>
            </a:r>
            <a:endParaRPr lang="en-IE"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134" r="20366"/>
          <a:stretch/>
        </p:blipFill>
        <p:spPr>
          <a:xfrm>
            <a:off x="2195735" y="1524347"/>
            <a:ext cx="4062301" cy="5315749"/>
          </a:xfrm>
          <a:prstGeom prst="rect">
            <a:avLst/>
          </a:prstGeom>
        </p:spPr>
      </p:pic>
    </p:spTree>
    <p:extLst>
      <p:ext uri="{BB962C8B-B14F-4D97-AF65-F5344CB8AC3E}">
        <p14:creationId xmlns:p14="http://schemas.microsoft.com/office/powerpoint/2010/main" val="296003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THANK YOU</a:t>
            </a:r>
            <a:endParaRPr lang="en-IE"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1640" y="1412776"/>
            <a:ext cx="6284373" cy="4025743"/>
          </a:xfrm>
        </p:spPr>
      </p:pic>
    </p:spTree>
    <p:extLst>
      <p:ext uri="{BB962C8B-B14F-4D97-AF65-F5344CB8AC3E}">
        <p14:creationId xmlns:p14="http://schemas.microsoft.com/office/powerpoint/2010/main" val="2970335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srcRect l="-7706" t="8145" r="20547" b="9005"/>
          <a:stretch/>
        </p:blipFill>
        <p:spPr bwMode="auto">
          <a:xfrm>
            <a:off x="-476231" y="1233771"/>
            <a:ext cx="9213706" cy="4932079"/>
          </a:xfrm>
          <a:prstGeom prst="rect">
            <a:avLst/>
          </a:prstGeom>
          <a:noFill/>
          <a:ln w="9525">
            <a:noFill/>
            <a:miter lim="800000"/>
            <a:headEnd/>
            <a:tailEnd/>
          </a:ln>
        </p:spPr>
      </p:pic>
      <p:sp>
        <p:nvSpPr>
          <p:cNvPr id="3" name="TextBox 2"/>
          <p:cNvSpPr txBox="1"/>
          <p:nvPr/>
        </p:nvSpPr>
        <p:spPr>
          <a:xfrm>
            <a:off x="5641816" y="2380225"/>
            <a:ext cx="1944216" cy="584775"/>
          </a:xfrm>
          <a:prstGeom prst="rect">
            <a:avLst/>
          </a:prstGeom>
          <a:noFill/>
        </p:spPr>
        <p:txBody>
          <a:bodyPr wrap="square" rtlCol="0">
            <a:spAutoFit/>
          </a:bodyPr>
          <a:lstStyle/>
          <a:p>
            <a:r>
              <a:rPr lang="en-IE" sz="3200" dirty="0" smtClean="0"/>
              <a:t>82,000</a:t>
            </a:r>
            <a:endParaRPr lang="en-IE" sz="3200" dirty="0"/>
          </a:p>
        </p:txBody>
      </p:sp>
      <p:sp>
        <p:nvSpPr>
          <p:cNvPr id="7" name="TextBox 6"/>
          <p:cNvSpPr txBox="1"/>
          <p:nvPr/>
        </p:nvSpPr>
        <p:spPr>
          <a:xfrm>
            <a:off x="1547664" y="2595668"/>
            <a:ext cx="1440160" cy="584775"/>
          </a:xfrm>
          <a:prstGeom prst="rect">
            <a:avLst/>
          </a:prstGeom>
          <a:noFill/>
        </p:spPr>
        <p:txBody>
          <a:bodyPr wrap="square" rtlCol="0">
            <a:spAutoFit/>
          </a:bodyPr>
          <a:lstStyle/>
          <a:p>
            <a:r>
              <a:rPr lang="en-IE" sz="3200" dirty="0" smtClean="0"/>
              <a:t>68,000</a:t>
            </a:r>
            <a:endParaRPr lang="en-IE" sz="3200" dirty="0"/>
          </a:p>
        </p:txBody>
      </p:sp>
      <p:sp>
        <p:nvSpPr>
          <p:cNvPr id="8" name="TextBox 7"/>
          <p:cNvSpPr txBox="1"/>
          <p:nvPr/>
        </p:nvSpPr>
        <p:spPr>
          <a:xfrm>
            <a:off x="609901" y="4198128"/>
            <a:ext cx="1153787" cy="523220"/>
          </a:xfrm>
          <a:prstGeom prst="rect">
            <a:avLst/>
          </a:prstGeom>
          <a:noFill/>
        </p:spPr>
        <p:txBody>
          <a:bodyPr wrap="square" rtlCol="0">
            <a:spAutoFit/>
          </a:bodyPr>
          <a:lstStyle/>
          <a:p>
            <a:r>
              <a:rPr lang="en-IE" sz="2800" dirty="0" smtClean="0"/>
              <a:t>100…?</a:t>
            </a:r>
            <a:endParaRPr lang="en-IE" sz="2800" dirty="0"/>
          </a:p>
        </p:txBody>
      </p:sp>
      <p:sp>
        <p:nvSpPr>
          <p:cNvPr id="9" name="Rectangle 18"/>
          <p:cNvSpPr>
            <a:spLocks noChangeArrowheads="1"/>
          </p:cNvSpPr>
          <p:nvPr/>
        </p:nvSpPr>
        <p:spPr bwMode="auto">
          <a:xfrm>
            <a:off x="179388" y="6165850"/>
            <a:ext cx="8964612" cy="369332"/>
          </a:xfrm>
          <a:prstGeom prst="rect">
            <a:avLst/>
          </a:prstGeom>
          <a:noFill/>
          <a:ln w="9525">
            <a:noFill/>
            <a:miter lim="800000"/>
            <a:headEnd/>
            <a:tailEnd/>
          </a:ln>
        </p:spPr>
        <p:txBody>
          <a:bodyPr>
            <a:spAutoFit/>
          </a:bodyPr>
          <a:lstStyle/>
          <a:p>
            <a:pPr fontAlgn="base">
              <a:spcBef>
                <a:spcPct val="0"/>
              </a:spcBef>
              <a:spcAft>
                <a:spcPct val="0"/>
              </a:spcAft>
            </a:pPr>
            <a:r>
              <a:rPr lang="en-GB" b="1" dirty="0" smtClean="0">
                <a:solidFill>
                  <a:prstClr val="black"/>
                </a:solidFill>
                <a:latin typeface="Bell MT" pitchFamily="18" charset="0"/>
                <a:ea typeface="Calibri" pitchFamily="34" charset="0"/>
                <a:cs typeface="Times New Roman" pitchFamily="18" charset="0"/>
              </a:rPr>
              <a:t>Key: </a:t>
            </a:r>
            <a:r>
              <a:rPr lang="en-GB" b="1" dirty="0" smtClean="0">
                <a:solidFill>
                  <a:srgbClr val="00B050"/>
                </a:solidFill>
                <a:latin typeface="Bell MT" pitchFamily="18" charset="0"/>
                <a:ea typeface="Calibri" pitchFamily="34" charset="0"/>
                <a:cs typeface="Times New Roman" pitchFamily="18" charset="0"/>
              </a:rPr>
              <a:t>Resident, </a:t>
            </a:r>
            <a:r>
              <a:rPr lang="en-GB" b="1" dirty="0" smtClean="0">
                <a:solidFill>
                  <a:srgbClr val="FFCC00"/>
                </a:solidFill>
                <a:latin typeface="Bell MT" pitchFamily="18" charset="0"/>
                <a:ea typeface="Calibri" pitchFamily="34" charset="0"/>
                <a:cs typeface="Times New Roman" pitchFamily="18" charset="0"/>
              </a:rPr>
              <a:t>Breeding Season, </a:t>
            </a:r>
            <a:r>
              <a:rPr lang="en-GB" b="1" dirty="0" smtClean="0">
                <a:solidFill>
                  <a:srgbClr val="00B0F0"/>
                </a:solidFill>
                <a:latin typeface="Bell MT" pitchFamily="18" charset="0"/>
                <a:ea typeface="Calibri" pitchFamily="34" charset="0"/>
                <a:cs typeface="Times New Roman" pitchFamily="18" charset="0"/>
              </a:rPr>
              <a:t>Non-breeding Season, </a:t>
            </a:r>
            <a:r>
              <a:rPr lang="en-GB" b="1" dirty="0" smtClean="0">
                <a:solidFill>
                  <a:srgbClr val="D99594"/>
                </a:solidFill>
                <a:latin typeface="Bell MT" pitchFamily="18" charset="0"/>
                <a:ea typeface="Calibri" pitchFamily="34" charset="0"/>
                <a:cs typeface="Times New Roman" pitchFamily="18" charset="0"/>
              </a:rPr>
              <a:t>Passage</a:t>
            </a:r>
            <a:endParaRPr lang="en-GB" b="1" dirty="0" smtClean="0">
              <a:solidFill>
                <a:prstClr val="black"/>
              </a:solidFill>
              <a:latin typeface="Arial" charset="0"/>
              <a:ea typeface="Calibri" pitchFamily="34" charset="0"/>
              <a:cs typeface="Times New Roman" pitchFamily="18" charset="0"/>
            </a:endParaRPr>
          </a:p>
        </p:txBody>
      </p:sp>
      <p:sp>
        <p:nvSpPr>
          <p:cNvPr id="10" name="Title 9"/>
          <p:cNvSpPr>
            <a:spLocks noGrp="1"/>
          </p:cNvSpPr>
          <p:nvPr>
            <p:ph type="title"/>
          </p:nvPr>
        </p:nvSpPr>
        <p:spPr>
          <a:xfrm>
            <a:off x="0" y="-17864"/>
            <a:ext cx="9144000" cy="854576"/>
          </a:xfrm>
          <a:solidFill>
            <a:srgbClr val="663300"/>
          </a:solidFill>
        </p:spPr>
        <p:txBody>
          <a:bodyPr>
            <a:normAutofit/>
          </a:bodyPr>
          <a:lstStyle/>
          <a:p>
            <a:r>
              <a:rPr lang="en-IE" dirty="0" smtClean="0">
                <a:solidFill>
                  <a:schemeClr val="bg1"/>
                </a:solidFill>
              </a:rPr>
              <a:t>EUROPE – 75% OF GLOBAL POPN</a:t>
            </a:r>
            <a:endParaRPr lang="en-IE" dirty="0">
              <a:solidFill>
                <a:schemeClr val="bg1"/>
              </a:solidFill>
            </a:endParaRPr>
          </a:p>
        </p:txBody>
      </p:sp>
      <p:sp>
        <p:nvSpPr>
          <p:cNvPr id="14" name="TextBox 13"/>
          <p:cNvSpPr txBox="1"/>
          <p:nvPr/>
        </p:nvSpPr>
        <p:spPr>
          <a:xfrm>
            <a:off x="3158514" y="2965000"/>
            <a:ext cx="1944216" cy="584775"/>
          </a:xfrm>
          <a:prstGeom prst="rect">
            <a:avLst/>
          </a:prstGeom>
          <a:noFill/>
        </p:spPr>
        <p:txBody>
          <a:bodyPr wrap="square" rtlCol="0">
            <a:spAutoFit/>
          </a:bodyPr>
          <a:lstStyle/>
          <a:p>
            <a:r>
              <a:rPr lang="en-IE" sz="3200" dirty="0"/>
              <a:t>2</a:t>
            </a:r>
            <a:r>
              <a:rPr lang="en-IE" sz="3200" dirty="0" smtClean="0"/>
              <a:t>2,000</a:t>
            </a:r>
            <a:endParaRPr lang="en-IE" sz="3200" dirty="0"/>
          </a:p>
        </p:txBody>
      </p:sp>
    </p:spTree>
    <p:extLst>
      <p:ext uri="{BB962C8B-B14F-4D97-AF65-F5344CB8AC3E}">
        <p14:creationId xmlns:p14="http://schemas.microsoft.com/office/powerpoint/2010/main" val="2640808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a:solidFill>
            <a:srgbClr val="663300"/>
          </a:solidFill>
        </p:spPr>
        <p:txBody>
          <a:bodyPr/>
          <a:lstStyle/>
          <a:p>
            <a:r>
              <a:rPr lang="en-IE" dirty="0" smtClean="0">
                <a:solidFill>
                  <a:schemeClr val="bg1"/>
                </a:solidFill>
              </a:rPr>
              <a:t>Autumn/winter passage</a:t>
            </a:r>
            <a:endParaRPr lang="en-IE" dirty="0">
              <a:solidFill>
                <a:schemeClr val="bg1"/>
              </a:solidFill>
            </a:endParaRPr>
          </a:p>
        </p:txBody>
      </p:sp>
      <p:pic>
        <p:nvPicPr>
          <p:cNvPr id="3" name="Picture 2"/>
          <p:cNvPicPr>
            <a:picLocks noChangeAspect="1" noChangeArrowheads="1"/>
          </p:cNvPicPr>
          <p:nvPr/>
        </p:nvPicPr>
        <p:blipFill rotWithShape="1">
          <a:blip r:embed="rId3" cstate="print"/>
          <a:srcRect l="5607" t="15775" r="48916" b="23816"/>
          <a:stretch/>
        </p:blipFill>
        <p:spPr bwMode="auto">
          <a:xfrm>
            <a:off x="323528" y="1268760"/>
            <a:ext cx="5900374" cy="4898571"/>
          </a:xfrm>
          <a:prstGeom prst="rect">
            <a:avLst/>
          </a:prstGeom>
          <a:noFill/>
          <a:ln w="9525">
            <a:solidFill>
              <a:schemeClr val="tx1"/>
            </a:solidFill>
            <a:miter lim="800000"/>
            <a:headEnd/>
            <a:tailEnd/>
          </a:ln>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l="12500" t="28055" r="37500" b="17223"/>
          <a:stretch>
            <a:fillRect/>
          </a:stretch>
        </p:blipFill>
        <p:spPr bwMode="auto">
          <a:xfrm>
            <a:off x="4788024" y="3861048"/>
            <a:ext cx="4067944" cy="278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35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cstate="print"/>
          <a:srcRect r="26566" b="20689"/>
          <a:stretch/>
        </p:blipFill>
        <p:spPr bwMode="auto">
          <a:xfrm>
            <a:off x="566493" y="1069862"/>
            <a:ext cx="7762875" cy="4721451"/>
          </a:xfrm>
          <a:prstGeom prst="rect">
            <a:avLst/>
          </a:prstGeom>
          <a:noFill/>
          <a:ln w="9525">
            <a:noFill/>
            <a:miter lim="800000"/>
            <a:headEnd/>
            <a:tailEnd/>
          </a:ln>
        </p:spPr>
      </p:pic>
      <p:sp>
        <p:nvSpPr>
          <p:cNvPr id="29699" name="TextBox 4"/>
          <p:cNvSpPr txBox="1">
            <a:spLocks noChangeArrowheads="1"/>
          </p:cNvSpPr>
          <p:nvPr/>
        </p:nvSpPr>
        <p:spPr bwMode="auto">
          <a:xfrm>
            <a:off x="2077402" y="3061255"/>
            <a:ext cx="1207066" cy="738664"/>
          </a:xfrm>
          <a:prstGeom prst="rect">
            <a:avLst/>
          </a:prstGeom>
          <a:noFill/>
          <a:ln w="9525">
            <a:noFill/>
            <a:miter lim="800000"/>
            <a:headEnd/>
            <a:tailEnd/>
          </a:ln>
        </p:spPr>
        <p:txBody>
          <a:bodyPr wrap="square">
            <a:spAutoFit/>
          </a:bodyPr>
          <a:lstStyle/>
          <a:p>
            <a:pPr fontAlgn="base">
              <a:spcBef>
                <a:spcPct val="0"/>
              </a:spcBef>
              <a:spcAft>
                <a:spcPct val="0"/>
              </a:spcAft>
            </a:pPr>
            <a:r>
              <a:rPr lang="en-GB" sz="2400" b="1" dirty="0" smtClean="0">
                <a:latin typeface="Arial" charset="0"/>
                <a:cs typeface="Arial" charset="0"/>
              </a:rPr>
              <a:t>↓ 43% </a:t>
            </a:r>
          </a:p>
          <a:p>
            <a:pPr fontAlgn="base">
              <a:spcBef>
                <a:spcPct val="0"/>
              </a:spcBef>
              <a:spcAft>
                <a:spcPct val="0"/>
              </a:spcAft>
            </a:pPr>
            <a:endParaRPr lang="en-GB" dirty="0" smtClean="0">
              <a:solidFill>
                <a:prstClr val="black"/>
              </a:solidFill>
              <a:latin typeface="Arial" charset="0"/>
              <a:cs typeface="Arial" charset="0"/>
            </a:endParaRPr>
          </a:p>
        </p:txBody>
      </p:sp>
      <p:sp>
        <p:nvSpPr>
          <p:cNvPr id="29704" name="TextBox 17"/>
          <p:cNvSpPr txBox="1">
            <a:spLocks noChangeArrowheads="1"/>
          </p:cNvSpPr>
          <p:nvPr/>
        </p:nvSpPr>
        <p:spPr bwMode="auto">
          <a:xfrm>
            <a:off x="538163" y="3882798"/>
            <a:ext cx="1080120" cy="738664"/>
          </a:xfrm>
          <a:prstGeom prst="rect">
            <a:avLst/>
          </a:prstGeom>
          <a:noFill/>
          <a:ln w="9525">
            <a:noFill/>
            <a:miter lim="800000"/>
            <a:headEnd/>
            <a:tailEnd/>
          </a:ln>
        </p:spPr>
        <p:txBody>
          <a:bodyPr wrap="square">
            <a:spAutoFit/>
          </a:bodyPr>
          <a:lstStyle/>
          <a:p>
            <a:pPr fontAlgn="base">
              <a:spcBef>
                <a:spcPct val="0"/>
              </a:spcBef>
              <a:spcAft>
                <a:spcPct val="0"/>
              </a:spcAft>
            </a:pPr>
            <a:r>
              <a:rPr lang="en-GB" sz="2400" b="1" dirty="0" smtClean="0">
                <a:latin typeface="Arial" charset="0"/>
                <a:cs typeface="Arial" charset="0"/>
              </a:rPr>
              <a:t>↓ 78% </a:t>
            </a:r>
          </a:p>
          <a:p>
            <a:pPr fontAlgn="base">
              <a:spcBef>
                <a:spcPct val="0"/>
              </a:spcBef>
              <a:spcAft>
                <a:spcPct val="0"/>
              </a:spcAft>
            </a:pPr>
            <a:endParaRPr lang="en-GB" dirty="0" smtClean="0">
              <a:solidFill>
                <a:prstClr val="black"/>
              </a:solidFill>
              <a:latin typeface="Arial" charset="0"/>
              <a:cs typeface="Arial" charset="0"/>
            </a:endParaRPr>
          </a:p>
        </p:txBody>
      </p:sp>
      <p:sp>
        <p:nvSpPr>
          <p:cNvPr id="29705" name="TextBox 19"/>
          <p:cNvSpPr txBox="1">
            <a:spLocks noChangeArrowheads="1"/>
          </p:cNvSpPr>
          <p:nvPr/>
        </p:nvSpPr>
        <p:spPr bwMode="auto">
          <a:xfrm>
            <a:off x="4139043" y="2846478"/>
            <a:ext cx="1305651" cy="738664"/>
          </a:xfrm>
          <a:prstGeom prst="rect">
            <a:avLst/>
          </a:prstGeom>
          <a:noFill/>
          <a:ln w="9525">
            <a:noFill/>
            <a:miter lim="800000"/>
            <a:headEnd/>
            <a:tailEnd/>
          </a:ln>
        </p:spPr>
        <p:txBody>
          <a:bodyPr wrap="square">
            <a:spAutoFit/>
          </a:bodyPr>
          <a:lstStyle/>
          <a:p>
            <a:pPr fontAlgn="base">
              <a:spcBef>
                <a:spcPct val="0"/>
              </a:spcBef>
              <a:spcAft>
                <a:spcPct val="0"/>
              </a:spcAft>
            </a:pPr>
            <a:r>
              <a:rPr lang="en-GB" sz="2400" b="1" dirty="0" smtClean="0">
                <a:latin typeface="Arial" charset="0"/>
                <a:cs typeface="Arial" charset="0"/>
              </a:rPr>
              <a:t>↓ 22% </a:t>
            </a:r>
          </a:p>
          <a:p>
            <a:pPr fontAlgn="base">
              <a:spcBef>
                <a:spcPct val="0"/>
              </a:spcBef>
              <a:spcAft>
                <a:spcPct val="0"/>
              </a:spcAft>
            </a:pPr>
            <a:endParaRPr lang="en-GB" dirty="0" smtClean="0">
              <a:solidFill>
                <a:prstClr val="black"/>
              </a:solidFill>
              <a:latin typeface="Arial" charset="0"/>
              <a:cs typeface="Arial" charset="0"/>
            </a:endParaRPr>
          </a:p>
        </p:txBody>
      </p:sp>
      <p:sp>
        <p:nvSpPr>
          <p:cNvPr id="24" name="Title 2"/>
          <p:cNvSpPr txBox="1">
            <a:spLocks/>
          </p:cNvSpPr>
          <p:nvPr/>
        </p:nvSpPr>
        <p:spPr>
          <a:xfrm>
            <a:off x="0" y="0"/>
            <a:ext cx="9144000" cy="764705"/>
          </a:xfrm>
          <a:prstGeom prst="rect">
            <a:avLst/>
          </a:prstGeom>
          <a:solidFill>
            <a:srgbClr val="663300"/>
          </a:solidFill>
        </p:spPr>
        <p:txBody>
          <a:bodyPr/>
          <a:lstStyle/>
          <a:p>
            <a:pPr algn="ctr" fontAlgn="base">
              <a:spcBef>
                <a:spcPct val="0"/>
              </a:spcBef>
              <a:spcAft>
                <a:spcPct val="0"/>
              </a:spcAft>
              <a:defRPr/>
            </a:pPr>
            <a:r>
              <a:rPr lang="en-GB" sz="4000" dirty="0" smtClean="0">
                <a:solidFill>
                  <a:schemeClr val="bg1"/>
                </a:solidFill>
                <a:cs typeface="Arial" charset="0"/>
              </a:rPr>
              <a:t>Trends</a:t>
            </a:r>
            <a:endParaRPr lang="en-GB" sz="4000" dirty="0">
              <a:solidFill>
                <a:schemeClr val="bg1"/>
              </a:solidFill>
              <a:cs typeface="Arial" charset="0"/>
            </a:endParaRPr>
          </a:p>
        </p:txBody>
      </p:sp>
      <p:sp>
        <p:nvSpPr>
          <p:cNvPr id="29711" name="TextBox 26"/>
          <p:cNvSpPr txBox="1">
            <a:spLocks noChangeArrowheads="1"/>
          </p:cNvSpPr>
          <p:nvPr/>
        </p:nvSpPr>
        <p:spPr bwMode="auto">
          <a:xfrm>
            <a:off x="5015150" y="4343399"/>
            <a:ext cx="1213033" cy="738664"/>
          </a:xfrm>
          <a:prstGeom prst="rect">
            <a:avLst/>
          </a:prstGeom>
          <a:noFill/>
          <a:ln w="9525">
            <a:noFill/>
            <a:miter lim="800000"/>
            <a:headEnd/>
            <a:tailEnd/>
          </a:ln>
        </p:spPr>
        <p:txBody>
          <a:bodyPr wrap="square">
            <a:spAutoFit/>
          </a:bodyPr>
          <a:lstStyle/>
          <a:p>
            <a:pPr fontAlgn="base">
              <a:spcBef>
                <a:spcPct val="0"/>
              </a:spcBef>
              <a:spcAft>
                <a:spcPct val="0"/>
              </a:spcAft>
            </a:pPr>
            <a:r>
              <a:rPr lang="en-GB" sz="2400" b="1" dirty="0" smtClean="0">
                <a:latin typeface="Arial" charset="0"/>
                <a:cs typeface="Arial" charset="0"/>
              </a:rPr>
              <a:t>↓ 70% </a:t>
            </a:r>
          </a:p>
          <a:p>
            <a:pPr fontAlgn="base">
              <a:spcBef>
                <a:spcPct val="0"/>
              </a:spcBef>
              <a:spcAft>
                <a:spcPct val="0"/>
              </a:spcAft>
            </a:pPr>
            <a:endParaRPr lang="en-GB" dirty="0" smtClean="0">
              <a:solidFill>
                <a:prstClr val="black"/>
              </a:solidFill>
              <a:latin typeface="Arial" charset="0"/>
              <a:cs typeface="Arial" charset="0"/>
            </a:endParaRPr>
          </a:p>
        </p:txBody>
      </p:sp>
      <p:sp>
        <p:nvSpPr>
          <p:cNvPr id="2" name="Rectangle 1"/>
          <p:cNvSpPr/>
          <p:nvPr/>
        </p:nvSpPr>
        <p:spPr>
          <a:xfrm>
            <a:off x="3284468" y="4343398"/>
            <a:ext cx="1163462" cy="461665"/>
          </a:xfrm>
          <a:prstGeom prst="rect">
            <a:avLst/>
          </a:prstGeom>
        </p:spPr>
        <p:txBody>
          <a:bodyPr wrap="square">
            <a:spAutoFit/>
          </a:bodyPr>
          <a:lstStyle/>
          <a:p>
            <a:pPr fontAlgn="base">
              <a:spcBef>
                <a:spcPct val="0"/>
              </a:spcBef>
              <a:spcAft>
                <a:spcPct val="0"/>
              </a:spcAft>
            </a:pPr>
            <a:r>
              <a:rPr lang="en-GB" sz="2400" b="1" dirty="0" smtClean="0">
                <a:latin typeface="Arial" charset="0"/>
                <a:cs typeface="Arial" charset="0"/>
              </a:rPr>
              <a:t>↓ 25% </a:t>
            </a:r>
            <a:endParaRPr lang="en-GB" sz="2400" b="1" dirty="0">
              <a:latin typeface="Arial" charset="0"/>
              <a:cs typeface="Arial" charset="0"/>
            </a:endParaRPr>
          </a:p>
        </p:txBody>
      </p:sp>
    </p:spTree>
    <p:extLst>
      <p:ext uri="{BB962C8B-B14F-4D97-AF65-F5344CB8AC3E}">
        <p14:creationId xmlns:p14="http://schemas.microsoft.com/office/powerpoint/2010/main" val="2709583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p:cNvPicPr>
            <a:picLocks noChangeAspect="1"/>
          </p:cNvPicPr>
          <p:nvPr/>
        </p:nvPicPr>
        <p:blipFill>
          <a:blip r:embed="rId3"/>
          <a:stretch>
            <a:fillRect/>
          </a:stretch>
        </p:blipFill>
        <p:spPr bwMode="auto">
          <a:xfrm>
            <a:off x="582256" y="1042413"/>
            <a:ext cx="3934148" cy="5395818"/>
          </a:xfrm>
          <a:prstGeom prst="rect">
            <a:avLst/>
          </a:prstGeom>
          <a:noFill/>
          <a:ln>
            <a:noFill/>
          </a:ln>
          <a:effectLst>
            <a:outerShdw blurRad="292100" dist="139700" dir="2700000" algn="tl" rotWithShape="0">
              <a:prstClr val="black">
                <a:alpha val="65000"/>
              </a:prstClr>
            </a:outerShdw>
          </a:effectLst>
          <a:extLst/>
        </p:spPr>
      </p:pic>
      <p:pic>
        <p:nvPicPr>
          <p:cNvPr id="10" name="Picture 2" descr="C:\Anita\bwi\atlas\maps2\Curlew\203-B2ch701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2000" y="1073206"/>
            <a:ext cx="4266919" cy="538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73084" y="6107912"/>
            <a:ext cx="7086640" cy="707886"/>
          </a:xfrm>
          <a:prstGeom prst="rect">
            <a:avLst/>
          </a:prstGeom>
          <a:solidFill>
            <a:schemeClr val="accent2">
              <a:lumMod val="75000"/>
            </a:schemeClr>
          </a:solidFill>
        </p:spPr>
        <p:txBody>
          <a:bodyPr wrap="square" rtlCol="0">
            <a:spAutoFit/>
          </a:bodyPr>
          <a:lstStyle/>
          <a:p>
            <a:pPr algn="ctr"/>
            <a:r>
              <a:rPr lang="en-IE" sz="2000" b="1" dirty="0" smtClean="0">
                <a:solidFill>
                  <a:schemeClr val="bg1"/>
                </a:solidFill>
              </a:rPr>
              <a:t>IUCN Red List  - Near Threatened</a:t>
            </a:r>
          </a:p>
          <a:p>
            <a:pPr algn="ctr"/>
            <a:r>
              <a:rPr lang="en-IE" sz="2000" b="1" dirty="0" smtClean="0">
                <a:solidFill>
                  <a:schemeClr val="bg1"/>
                </a:solidFill>
              </a:rPr>
              <a:t>Irish Red List</a:t>
            </a:r>
            <a:endParaRPr lang="en-IE" sz="2000" b="1" dirty="0">
              <a:solidFill>
                <a:schemeClr val="bg1"/>
              </a:solidFill>
            </a:endParaRPr>
          </a:p>
        </p:txBody>
      </p:sp>
      <p:sp>
        <p:nvSpPr>
          <p:cNvPr id="6" name="Title 1"/>
          <p:cNvSpPr txBox="1">
            <a:spLocks/>
          </p:cNvSpPr>
          <p:nvPr/>
        </p:nvSpPr>
        <p:spPr bwMode="auto">
          <a:xfrm>
            <a:off x="0" y="1"/>
            <a:ext cx="9143999" cy="776288"/>
          </a:xfrm>
          <a:prstGeom prst="rect">
            <a:avLst/>
          </a:prstGeom>
          <a:solidFill>
            <a:srgbClr val="663300"/>
          </a:solidFill>
          <a:ln w="9525">
            <a:noFill/>
            <a:miter lim="800000"/>
            <a:headEnd/>
            <a:tailEnd/>
          </a:ln>
        </p:spPr>
        <p:txBody>
          <a:bodyPr anchor="ctr"/>
          <a:lstStyle/>
          <a:p>
            <a:pPr algn="ctr" eaLnBrk="0" hangingPunct="0">
              <a:defRPr/>
            </a:pPr>
            <a:r>
              <a:rPr lang="en-GB" sz="3600" dirty="0">
                <a:latin typeface="+mj-lt"/>
                <a:ea typeface="+mj-ea"/>
                <a:cs typeface="+mj-cs"/>
              </a:rPr>
              <a:t> </a:t>
            </a:r>
            <a:r>
              <a:rPr lang="en-GB" sz="3600" dirty="0" smtClean="0">
                <a:solidFill>
                  <a:schemeClr val="bg1"/>
                </a:solidFill>
                <a:latin typeface="+mj-lt"/>
                <a:ea typeface="+mj-ea"/>
                <a:cs typeface="+mj-cs"/>
              </a:rPr>
              <a:t>80% of</a:t>
            </a:r>
            <a:r>
              <a:rPr lang="en-GB" sz="3600" i="0" dirty="0" smtClean="0">
                <a:solidFill>
                  <a:schemeClr val="bg1"/>
                </a:solidFill>
                <a:latin typeface="+mj-lt"/>
                <a:ea typeface="+mj-ea"/>
                <a:cs typeface="+mj-cs"/>
              </a:rPr>
              <a:t> </a:t>
            </a:r>
            <a:r>
              <a:rPr lang="en-GB" sz="3600" i="0" dirty="0">
                <a:solidFill>
                  <a:schemeClr val="bg1"/>
                </a:solidFill>
                <a:latin typeface="+mj-lt"/>
                <a:ea typeface="+mj-ea"/>
                <a:cs typeface="+mj-cs"/>
              </a:rPr>
              <a:t>range lost in 40 years</a:t>
            </a:r>
          </a:p>
        </p:txBody>
      </p:sp>
    </p:spTree>
    <p:extLst>
      <p:ext uri="{BB962C8B-B14F-4D97-AF65-F5344CB8AC3E}">
        <p14:creationId xmlns:p14="http://schemas.microsoft.com/office/powerpoint/2010/main" val="130117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14" name="Rectangle 66"/>
          <p:cNvSpPr>
            <a:spLocks noGrp="1" noChangeArrowheads="1"/>
          </p:cNvSpPr>
          <p:nvPr>
            <p:ph type="title" idx="4294967295"/>
          </p:nvPr>
        </p:nvSpPr>
        <p:spPr>
          <a:xfrm>
            <a:off x="-20640" y="0"/>
            <a:ext cx="9164639" cy="939240"/>
          </a:xfrm>
          <a:solidFill>
            <a:srgbClr val="663300"/>
          </a:solidFill>
        </p:spPr>
        <p:txBody>
          <a:bodyPr>
            <a:normAutofit/>
          </a:bodyPr>
          <a:lstStyle/>
          <a:p>
            <a:r>
              <a:rPr lang="en-US" sz="3600" dirty="0">
                <a:solidFill>
                  <a:schemeClr val="bg1"/>
                </a:solidFill>
              </a:rPr>
              <a:t>Curlew  breeding season</a:t>
            </a:r>
            <a:endParaRPr lang="en-GB" sz="3600" dirty="0">
              <a:solidFill>
                <a:schemeClr val="bg1"/>
              </a:solidFill>
            </a:endParaRPr>
          </a:p>
        </p:txBody>
      </p:sp>
      <p:graphicFrame>
        <p:nvGraphicFramePr>
          <p:cNvPr id="53385" name="Group 137"/>
          <p:cNvGraphicFramePr>
            <a:graphicFrameLocks noGrp="1"/>
          </p:cNvGraphicFramePr>
          <p:nvPr>
            <p:extLst>
              <p:ext uri="{D42A27DB-BD31-4B8C-83A1-F6EECF244321}">
                <p14:modId xmlns:p14="http://schemas.microsoft.com/office/powerpoint/2010/main" val="547573471"/>
              </p:ext>
            </p:extLst>
          </p:nvPr>
        </p:nvGraphicFramePr>
        <p:xfrm>
          <a:off x="1488727" y="2204864"/>
          <a:ext cx="6094413" cy="762000"/>
        </p:xfrm>
        <a:graphic>
          <a:graphicData uri="http://schemas.openxmlformats.org/drawingml/2006/table">
            <a:tbl>
              <a:tblPr/>
              <a:tblGrid>
                <a:gridCol w="1524000"/>
                <a:gridCol w="1525588"/>
                <a:gridCol w="1524000"/>
                <a:gridCol w="1520825"/>
              </a:tblGrid>
              <a:tr h="288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2"/>
                          </a:solidFill>
                          <a:effectLst/>
                          <a:latin typeface="Arial" charset="0"/>
                          <a:cs typeface="Arial" charset="0"/>
                        </a:rPr>
                        <a:t>April</a:t>
                      </a:r>
                      <a:endParaRPr kumimoji="0" lang="en-US" sz="2000" b="1" i="0" u="none" strike="noStrike" cap="none" normalizeH="0" baseline="0" dirty="0" smtClean="0">
                        <a:ln>
                          <a:noFill/>
                        </a:ln>
                        <a:solidFill>
                          <a:schemeClr val="tx2"/>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2"/>
                          </a:solidFill>
                          <a:effectLst/>
                          <a:latin typeface="Arial" charset="0"/>
                          <a:cs typeface="Arial" charset="0"/>
                        </a:rPr>
                        <a:t>May</a:t>
                      </a:r>
                      <a:endParaRPr kumimoji="0" lang="en-US" sz="2000" b="1" i="0" u="none" strike="noStrike" cap="none" normalizeH="0" baseline="0" dirty="0" smtClean="0">
                        <a:ln>
                          <a:noFill/>
                        </a:ln>
                        <a:solidFill>
                          <a:schemeClr val="tx2"/>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2"/>
                          </a:solidFill>
                          <a:effectLst/>
                          <a:latin typeface="Arial" charset="0"/>
                          <a:cs typeface="Arial" charset="0"/>
                        </a:rPr>
                        <a:t>June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2"/>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2"/>
                          </a:solidFill>
                          <a:effectLst/>
                          <a:latin typeface="Arial" charset="0"/>
                          <a:cs typeface="Arial" charset="0"/>
                        </a:rPr>
                        <a:t>July</a:t>
                      </a:r>
                      <a:endParaRPr kumimoji="0" lang="en-US" sz="2000" b="1" i="0" u="none" strike="noStrike" cap="none" normalizeH="0" baseline="0" dirty="0" smtClean="0">
                        <a:ln>
                          <a:noFill/>
                        </a:ln>
                        <a:solidFill>
                          <a:schemeClr val="tx2"/>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bl>
          </a:graphicData>
        </a:graphic>
      </p:graphicFrame>
      <p:sp>
        <p:nvSpPr>
          <p:cNvPr id="53386" name="Text Box 138"/>
          <p:cNvSpPr txBox="1">
            <a:spLocks noChangeArrowheads="1"/>
          </p:cNvSpPr>
          <p:nvPr/>
        </p:nvSpPr>
        <p:spPr bwMode="auto">
          <a:xfrm>
            <a:off x="2098616" y="3068960"/>
            <a:ext cx="4824412" cy="523220"/>
          </a:xfrm>
          <a:prstGeom prst="rect">
            <a:avLst/>
          </a:prstGeom>
          <a:solidFill>
            <a:srgbClr val="CCFF99"/>
          </a:solidFill>
          <a:ln w="25400" algn="ctr">
            <a:solidFill>
              <a:schemeClr val="tx1"/>
            </a:solidFill>
            <a:miter lim="800000"/>
            <a:headEnd/>
            <a:tailEnd/>
          </a:ln>
          <a:effectLst/>
        </p:spPr>
        <p:txBody>
          <a:bodyPr>
            <a:spAutoFit/>
          </a:bodyPr>
          <a:lstStyle/>
          <a:p>
            <a:pPr algn="l">
              <a:spcBef>
                <a:spcPct val="50000"/>
              </a:spcBef>
            </a:pPr>
            <a:r>
              <a:rPr lang="en-IE" sz="2800" dirty="0"/>
              <a:t>Nests    </a:t>
            </a:r>
            <a:r>
              <a:rPr lang="en-IE" sz="2800" dirty="0" smtClean="0"/>
              <a:t>│  Chicks     │ Fledglings</a:t>
            </a:r>
            <a:endParaRPr lang="en-US" sz="2800" dirty="0"/>
          </a:p>
        </p:txBody>
      </p:sp>
      <p:pic>
        <p:nvPicPr>
          <p:cNvPr id="53389" name="Picture 141"/>
          <p:cNvPicPr>
            <a:picLocks noChangeAspect="1" noChangeArrowheads="1"/>
          </p:cNvPicPr>
          <p:nvPr/>
        </p:nvPicPr>
        <p:blipFill>
          <a:blip r:embed="rId3" cstate="print"/>
          <a:srcRect l="16667" t="30000" r="37500" b="20000"/>
          <a:stretch>
            <a:fillRect/>
          </a:stretch>
        </p:blipFill>
        <p:spPr bwMode="auto">
          <a:xfrm>
            <a:off x="0" y="4227392"/>
            <a:ext cx="2913724" cy="1986630"/>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40" descr="Curlew HI01 (chicks) (Hugh Insley)"/>
          <p:cNvPicPr>
            <a:picLocks noChangeAspect="1" noChangeArrowheads="1"/>
          </p:cNvPicPr>
          <p:nvPr/>
        </p:nvPicPr>
        <p:blipFill>
          <a:blip r:embed="rId4" cstate="print"/>
          <a:srcRect/>
          <a:stretch>
            <a:fillRect/>
          </a:stretch>
        </p:blipFill>
        <p:spPr bwMode="auto">
          <a:xfrm>
            <a:off x="3032543" y="4365104"/>
            <a:ext cx="3006782" cy="22554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Curlew chick 2.JPG"/>
          <p:cNvPicPr>
            <a:picLocks noChangeAspect="1"/>
          </p:cNvPicPr>
          <p:nvPr/>
        </p:nvPicPr>
        <p:blipFill>
          <a:blip r:embed="rId5" cstate="print"/>
          <a:stretch>
            <a:fillRect/>
          </a:stretch>
        </p:blipFill>
        <p:spPr>
          <a:xfrm>
            <a:off x="6156176" y="4381088"/>
            <a:ext cx="2827188" cy="2120391"/>
          </a:xfrm>
          <a:prstGeom prst="rect">
            <a:avLst/>
          </a:prstGeom>
          <a:ln>
            <a:solidFill>
              <a:schemeClr val="accent1"/>
            </a:solidFill>
          </a:ln>
        </p:spPr>
      </p:pic>
    </p:spTree>
    <p:extLst>
      <p:ext uri="{BB962C8B-B14F-4D97-AF65-F5344CB8AC3E}">
        <p14:creationId xmlns:p14="http://schemas.microsoft.com/office/powerpoint/2010/main" val="2938176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704" y="1458044"/>
            <a:ext cx="8229600" cy="1800200"/>
          </a:xfrm>
        </p:spPr>
        <p:txBody>
          <a:bodyPr>
            <a:normAutofit/>
          </a:bodyPr>
          <a:lstStyle/>
          <a:p>
            <a:r>
              <a:rPr lang="en-IE" dirty="0" smtClean="0"/>
              <a:t>Curlew nest on the ground.</a:t>
            </a:r>
          </a:p>
          <a:p>
            <a:r>
              <a:rPr lang="en-IE" dirty="0" smtClean="0"/>
              <a:t>Prefer open landscapes.</a:t>
            </a:r>
          </a:p>
          <a:p>
            <a:r>
              <a:rPr lang="en-IE" dirty="0" smtClean="0"/>
              <a:t>Natural/semi natural vegetation.</a:t>
            </a:r>
            <a:endParaRPr lang="en-GB" dirty="0"/>
          </a:p>
        </p:txBody>
      </p:sp>
      <p:pic>
        <p:nvPicPr>
          <p:cNvPr id="2" name="Picture 2" descr="http://www.rspb-images.com/comp/10028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258244"/>
            <a:ext cx="3436641" cy="2161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spb-images.com/comp/10434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137" y="1976334"/>
            <a:ext cx="3160863" cy="4725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91.216.241.2/%7Eipccie/wp/wp-content/uploads/2012/02/mountainblanketb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861048"/>
            <a:ext cx="3657600"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188640"/>
            <a:ext cx="8784976" cy="523220"/>
          </a:xfrm>
          <a:prstGeom prst="rect">
            <a:avLst/>
          </a:prstGeom>
          <a:solidFill>
            <a:srgbClr val="663300"/>
          </a:solidFill>
        </p:spPr>
        <p:txBody>
          <a:bodyPr wrap="square" rtlCol="0">
            <a:spAutoFit/>
          </a:bodyPr>
          <a:lstStyle/>
          <a:p>
            <a:pPr algn="ctr"/>
            <a:r>
              <a:rPr lang="en-IE" sz="2800" dirty="0" smtClean="0">
                <a:solidFill>
                  <a:schemeClr val="bg1"/>
                </a:solidFill>
              </a:rPr>
              <a:t>Habitat preferences</a:t>
            </a:r>
            <a:endParaRPr lang="en-IE" sz="2800" dirty="0">
              <a:solidFill>
                <a:schemeClr val="bg1"/>
              </a:solidFill>
            </a:endParaRPr>
          </a:p>
        </p:txBody>
      </p:sp>
    </p:spTree>
    <p:extLst>
      <p:ext uri="{BB962C8B-B14F-4D97-AF65-F5344CB8AC3E}">
        <p14:creationId xmlns:p14="http://schemas.microsoft.com/office/powerpoint/2010/main" val="82944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611560" y="1340907"/>
            <a:ext cx="4464496" cy="2448133"/>
          </a:xfrm>
        </p:spPr>
        <p:txBody>
          <a:bodyPr>
            <a:normAutofit fontScale="32500" lnSpcReduction="20000"/>
          </a:bodyPr>
          <a:lstStyle/>
          <a:p>
            <a:endParaRPr lang="en-IE" dirty="0" smtClean="0"/>
          </a:p>
          <a:p>
            <a:r>
              <a:rPr lang="en-IE" sz="8600" dirty="0" smtClean="0"/>
              <a:t>Soft mud for probing. </a:t>
            </a:r>
            <a:br>
              <a:rPr lang="en-IE" sz="8600" dirty="0" smtClean="0"/>
            </a:br>
            <a:endParaRPr lang="en-IE" sz="8600" dirty="0" smtClean="0"/>
          </a:p>
          <a:p>
            <a:r>
              <a:rPr lang="en-IE" sz="8600" dirty="0" smtClean="0"/>
              <a:t>Shallow pools</a:t>
            </a:r>
            <a:r>
              <a:rPr lang="en-IE" sz="8600" dirty="0"/>
              <a:t> </a:t>
            </a:r>
            <a:r>
              <a:rPr lang="en-IE" sz="8600" dirty="0" smtClean="0"/>
              <a:t>rich in invertebrates, important for chick feeding.</a:t>
            </a:r>
            <a:endParaRPr lang="en-GB" sz="8600" dirty="0"/>
          </a:p>
        </p:txBody>
      </p:sp>
      <p:sp>
        <p:nvSpPr>
          <p:cNvPr id="6" name="Title 5"/>
          <p:cNvSpPr>
            <a:spLocks noGrp="1"/>
          </p:cNvSpPr>
          <p:nvPr>
            <p:ph type="title" idx="4294967295"/>
          </p:nvPr>
        </p:nvSpPr>
        <p:spPr>
          <a:xfrm>
            <a:off x="0" y="0"/>
            <a:ext cx="9144000" cy="922114"/>
          </a:xfrm>
          <a:solidFill>
            <a:srgbClr val="663300"/>
          </a:solidFill>
        </p:spPr>
        <p:txBody>
          <a:bodyPr>
            <a:normAutofit/>
          </a:bodyPr>
          <a:lstStyle/>
          <a:p>
            <a:r>
              <a:rPr lang="en-GB" dirty="0" smtClean="0">
                <a:solidFill>
                  <a:schemeClr val="bg1"/>
                </a:solidFill>
              </a:rPr>
              <a:t>High water table</a:t>
            </a:r>
            <a:endParaRPr lang="en-GB" dirty="0">
              <a:solidFill>
                <a:schemeClr val="bg1"/>
              </a:solidFill>
            </a:endParaRPr>
          </a:p>
        </p:txBody>
      </p:sp>
      <p:pic>
        <p:nvPicPr>
          <p:cNvPr id="7" name="Content Placeholder 7" descr="IMG_5997_resize.JPG"/>
          <p:cNvPicPr>
            <a:picLocks noChangeAspect="1"/>
          </p:cNvPicPr>
          <p:nvPr/>
        </p:nvPicPr>
        <p:blipFill>
          <a:blip r:embed="rId3" cstate="print"/>
          <a:stretch>
            <a:fillRect/>
          </a:stretch>
        </p:blipFill>
        <p:spPr bwMode="auto">
          <a:xfrm>
            <a:off x="5220072" y="1484784"/>
            <a:ext cx="3456384" cy="4608512"/>
          </a:xfrm>
          <a:prstGeom prst="rect">
            <a:avLst/>
          </a:prstGeom>
          <a:noFill/>
          <a:ln w="9525">
            <a:noFill/>
            <a:miter lim="800000"/>
            <a:headEnd/>
            <a:tailEnd/>
          </a:ln>
          <a:effectLst/>
        </p:spPr>
      </p:pic>
      <p:pic>
        <p:nvPicPr>
          <p:cNvPr id="2050" name="Picture 2" descr="http://www.rspb-images.com/comp/1031658.jpg"/>
          <p:cNvPicPr>
            <a:picLocks noChangeAspect="1" noChangeArrowheads="1"/>
          </p:cNvPicPr>
          <p:nvPr/>
        </p:nvPicPr>
        <p:blipFill rotWithShape="1">
          <a:blip r:embed="rId4">
            <a:extLst>
              <a:ext uri="{28A0092B-C50C-407E-A947-70E740481C1C}">
                <a14:useLocalDpi xmlns:a14="http://schemas.microsoft.com/office/drawing/2010/main" val="0"/>
              </a:ext>
            </a:extLst>
          </a:blip>
          <a:srcRect l="30140" t="21648" r="8945" b="-1505"/>
          <a:stretch/>
        </p:blipFill>
        <p:spPr bwMode="auto">
          <a:xfrm>
            <a:off x="899592" y="4067160"/>
            <a:ext cx="3157710" cy="276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129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6321</TotalTime>
  <Words>1202</Words>
  <Application>Microsoft Office PowerPoint</Application>
  <PresentationFormat>On-screen Show (4:3)</PresentationFormat>
  <Paragraphs>157</Paragraphs>
  <Slides>25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ＭＳ Ｐゴシック</vt:lpstr>
      <vt:lpstr>Arial</vt:lpstr>
      <vt:lpstr>Bell MT</vt:lpstr>
      <vt:lpstr>Calibri</vt:lpstr>
      <vt:lpstr>Times New Roman</vt:lpstr>
      <vt:lpstr>Office Theme</vt:lpstr>
      <vt:lpstr>Conservation of Breeding Curlew  in Ireland </vt:lpstr>
      <vt:lpstr>PowerPoint Presentation</vt:lpstr>
      <vt:lpstr>EUROPE – 75% OF GLOBAL POPN</vt:lpstr>
      <vt:lpstr>Autumn/winter passage</vt:lpstr>
      <vt:lpstr>PowerPoint Presentation</vt:lpstr>
      <vt:lpstr>PowerPoint Presentation</vt:lpstr>
      <vt:lpstr>Curlew  breeding season</vt:lpstr>
      <vt:lpstr>PowerPoint Presentation</vt:lpstr>
      <vt:lpstr>High water table</vt:lpstr>
      <vt:lpstr>Why are the declines so severe?</vt:lpstr>
      <vt:lpstr>PowerPoint Presentation</vt:lpstr>
      <vt:lpstr>PowerPoint Presentation</vt:lpstr>
      <vt:lpstr>Subsequent predation</vt:lpstr>
      <vt:lpstr>Current Survey work</vt:lpstr>
      <vt:lpstr> Bord na Móna – BWI Curlew Conservation Programme  Phase I 2015 </vt:lpstr>
      <vt:lpstr>Current known distribution</vt:lpstr>
      <vt:lpstr>Bogs as Curlew habitat</vt:lpstr>
      <vt:lpstr>PowerPoint Presentation</vt:lpstr>
      <vt:lpstr>Coillte Life Project</vt:lpstr>
      <vt:lpstr>More measures needed </vt:lpstr>
      <vt:lpstr>PowerPoint Presentation</vt:lpstr>
      <vt:lpstr>PowerPoint Presentation</vt:lpstr>
      <vt:lpstr>Measures for Curlew on farmland</vt:lpstr>
      <vt:lpstr>Threat Response Plan needed</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Curlew surveys in the border counties</dc:title>
  <dc:creator>Anita Donaghy</dc:creator>
  <cp:lastModifiedBy>User</cp:lastModifiedBy>
  <cp:revision>262</cp:revision>
  <cp:lastPrinted>2014-11-23T18:29:54Z</cp:lastPrinted>
  <dcterms:created xsi:type="dcterms:W3CDTF">2014-10-02T12:09:30Z</dcterms:created>
  <dcterms:modified xsi:type="dcterms:W3CDTF">2015-09-29T12:00:22Z</dcterms:modified>
</cp:coreProperties>
</file>