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1"/>
    <p:sldMasterId id="2147484027" r:id="rId2"/>
  </p:sldMasterIdLst>
  <p:notesMasterIdLst>
    <p:notesMasterId r:id="rId22"/>
  </p:notesMasterIdLst>
  <p:sldIdLst>
    <p:sldId id="256" r:id="rId3"/>
    <p:sldId id="270" r:id="rId4"/>
    <p:sldId id="269" r:id="rId5"/>
    <p:sldId id="275" r:id="rId6"/>
    <p:sldId id="277" r:id="rId7"/>
    <p:sldId id="279" r:id="rId8"/>
    <p:sldId id="280" r:id="rId9"/>
    <p:sldId id="264" r:id="rId10"/>
    <p:sldId id="294" r:id="rId11"/>
    <p:sldId id="273" r:id="rId12"/>
    <p:sldId id="258" r:id="rId13"/>
    <p:sldId id="259" r:id="rId14"/>
    <p:sldId id="291" r:id="rId15"/>
    <p:sldId id="293" r:id="rId16"/>
    <p:sldId id="287" r:id="rId17"/>
    <p:sldId id="296" r:id="rId18"/>
    <p:sldId id="295" r:id="rId19"/>
    <p:sldId id="289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 snapToGrid="0" showGuides="1">
      <p:cViewPr varScale="1">
        <p:scale>
          <a:sx n="49" d="100"/>
          <a:sy n="49" d="100"/>
        </p:scale>
        <p:origin x="66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287D-AAF6-4363-B116-53DB7A663B77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E8B02-52B7-4E86-8388-19059B841EF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752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E8B02-52B7-4E86-8388-19059B841EFD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418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E8B02-52B7-4E86-8388-19059B841EFD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153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E8B02-52B7-4E86-8388-19059B841EFD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503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E8B02-52B7-4E86-8388-19059B841EFD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735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0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35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8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68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0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12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20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350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77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23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33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811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216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97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26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199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71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7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2925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6DD1B4-376B-4D6F-ACB9-C9D56C137CF6}" type="datetimeFigureOut">
              <a:rPr lang="en-IE" smtClean="0"/>
              <a:t>29/09/2015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BCAE4-1887-4561-9C24-052314D344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464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10" Type="http://schemas.openxmlformats.org/officeDocument/2006/relationships/image" Target="../media/image63.png"/><Relationship Id="rId4" Type="http://schemas.openxmlformats.org/officeDocument/2006/relationships/image" Target="../media/image57.jp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19" y="208243"/>
            <a:ext cx="11592983" cy="639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93" y="526758"/>
            <a:ext cx="2110898" cy="1406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55" y="526758"/>
            <a:ext cx="1882074" cy="140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2012" y="526758"/>
            <a:ext cx="1698285" cy="1139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577" y="526758"/>
            <a:ext cx="1697634" cy="1139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8408" y="526758"/>
            <a:ext cx="1687401" cy="1130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012" y="2158107"/>
            <a:ext cx="7019200" cy="85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33" y="526758"/>
            <a:ext cx="1524737" cy="11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64" y="819458"/>
            <a:ext cx="4972771" cy="5732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484" y="2724325"/>
            <a:ext cx="1409350" cy="140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10" y="5238475"/>
            <a:ext cx="2541760" cy="775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99" y="1174620"/>
            <a:ext cx="3311948" cy="1100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75" y="2562225"/>
            <a:ext cx="46762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…500 km Walking &amp; Cycling route following the </a:t>
            </a: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historic march of O’Sullivan </a:t>
            </a:r>
            <a:r>
              <a:rPr lang="en-IE" sz="1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Beara</a:t>
            </a: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 section will link main street with Knockanacree and </a:t>
            </a:r>
            <a:r>
              <a:rPr lang="en-IE" sz="14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Sopwell</a:t>
            </a: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Woodlands.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 well placed to be an accommodation stopping point.</a:t>
            </a:r>
            <a:endParaRPr lang="en-IE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304" y="296563"/>
            <a:ext cx="1022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Walks Group : </a:t>
            </a:r>
            <a:r>
              <a:rPr lang="en-IE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Beara-Breifne National Waymarked Trail.</a:t>
            </a:r>
            <a:endParaRPr lang="en-IE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890" y="90617"/>
            <a:ext cx="9718175" cy="499346"/>
          </a:xfrm>
        </p:spPr>
        <p:txBody>
          <a:bodyPr>
            <a:normAutofit/>
          </a:bodyPr>
          <a:lstStyle/>
          <a:p>
            <a:r>
              <a:rPr lang="en-IE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Walks Group : </a:t>
            </a:r>
            <a:r>
              <a:rPr lang="en-IE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Knockanacree Community Woodlands Project.</a:t>
            </a:r>
            <a:endParaRPr lang="en-IE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6" y="897293"/>
            <a:ext cx="3552416" cy="2664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620" y="788428"/>
            <a:ext cx="3572612" cy="2679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58" y="3551524"/>
            <a:ext cx="2304487" cy="3072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63" y="3614223"/>
            <a:ext cx="3789406" cy="284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09" y="3638952"/>
            <a:ext cx="2094448" cy="2792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102" y="544457"/>
            <a:ext cx="2762397" cy="3683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4553" y="6231495"/>
            <a:ext cx="559544" cy="355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44000" y="5321643"/>
            <a:ext cx="2900217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1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IE" sz="11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RDS Irish Forestry Awards</a:t>
            </a:r>
            <a:r>
              <a:rPr lang="en-I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en-IE" sz="1200" i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IE" sz="105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Runners Up &amp; Special Merit Award Winners in Community Woodlands Category.</a:t>
            </a:r>
            <a:endParaRPr lang="en-IE" sz="1050" b="1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43150" y="766940"/>
            <a:ext cx="1963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Looped Walking Trails</a:t>
            </a:r>
            <a:endParaRPr lang="en-IE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891" y="1013255"/>
            <a:ext cx="220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Funded through NTLP &amp; Local Contribution</a:t>
            </a:r>
            <a:r>
              <a:rPr lang="en-IE" sz="1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IE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01232" y="6293708"/>
            <a:ext cx="134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Volunteerism</a:t>
            </a:r>
            <a:endParaRPr lang="en-IE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7625" y="4330249"/>
            <a:ext cx="1476229" cy="11388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04625" y="2924432"/>
            <a:ext cx="264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Example of partnership between State Agency &amp; Local Community</a:t>
            </a:r>
            <a:endParaRPr lang="en-IE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8614" y="3007420"/>
            <a:ext cx="661474" cy="2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21" y="38838"/>
            <a:ext cx="11185711" cy="991603"/>
          </a:xfrm>
        </p:spPr>
        <p:txBody>
          <a:bodyPr>
            <a:normAutofit/>
          </a:bodyPr>
          <a:lstStyle/>
          <a:p>
            <a:r>
              <a:rPr lang="en-IE" sz="2400" b="1" dirty="0" smtClean="0">
                <a:solidFill>
                  <a:srgbClr val="C00000"/>
                </a:solidFill>
              </a:rPr>
              <a:t> Walks Group : </a:t>
            </a:r>
            <a:r>
              <a:rPr lang="en-IE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EU/LIFE Scohaboy Raised Bog Restoration project </a:t>
            </a:r>
            <a:br>
              <a:rPr lang="en-IE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IE" sz="13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(National Demonstration Site)</a:t>
            </a:r>
            <a:endParaRPr lang="en-IE" sz="13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6" y="1000839"/>
            <a:ext cx="4189014" cy="31417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59" y="1000839"/>
            <a:ext cx="2579988" cy="343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6" y="3992836"/>
            <a:ext cx="3575994" cy="2385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67" y="790377"/>
            <a:ext cx="3941233" cy="2955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10" y="3867863"/>
            <a:ext cx="3233242" cy="2424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83" y="2989870"/>
            <a:ext cx="2656075" cy="35428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454" y="5906530"/>
            <a:ext cx="2949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Local Asset – connecting </a:t>
            </a:r>
            <a:r>
              <a:rPr lang="en-IE" sz="1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Sopwell</a:t>
            </a:r>
            <a:r>
              <a:rPr lang="en-IE" sz="1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Woodlands &amp; Scohaboy Bog</a:t>
            </a:r>
            <a:endParaRPr lang="en-IE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8432" y="6046573"/>
            <a:ext cx="20100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Visitors on `Bog Bridge`</a:t>
            </a:r>
            <a:endParaRPr lang="en-IE" sz="1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76494" y="4528541"/>
            <a:ext cx="1587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I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Winner :</a:t>
            </a:r>
          </a:p>
          <a:p>
            <a:r>
              <a:rPr lang="en-I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 Notice Nature National Biodiversity Award</a:t>
            </a:r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6171" y="671345"/>
            <a:ext cx="1127447" cy="2089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4787" y="941127"/>
            <a:ext cx="598138" cy="255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6494" y="4092536"/>
            <a:ext cx="1367831" cy="11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227" y="889686"/>
            <a:ext cx="60712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b="1" dirty="0" smtClean="0"/>
          </a:p>
          <a:p>
            <a:r>
              <a:rPr lang="en-IE" b="1" dirty="0" smtClean="0">
                <a:solidFill>
                  <a:srgbClr val="002060"/>
                </a:solidFill>
              </a:rPr>
              <a:t>Community Engagement : 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Dec. 2011 – Public Consultation Meeting, hosted by CCDC &amp; Heritage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A representative gathering…MC for evening local councillor.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Presentation on place of Scohaboy in local traditions and culture……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Memories of those who have cut turf there…..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Heritage Week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National launch events</a:t>
            </a:r>
          </a:p>
          <a:p>
            <a:endParaRPr lang="en-IE" dirty="0"/>
          </a:p>
        </p:txBody>
      </p:sp>
      <p:sp>
        <p:nvSpPr>
          <p:cNvPr id="3" name="TextBox 2"/>
          <p:cNvSpPr txBox="1"/>
          <p:nvPr/>
        </p:nvSpPr>
        <p:spPr>
          <a:xfrm>
            <a:off x="226538" y="280086"/>
            <a:ext cx="801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i="1" dirty="0" smtClean="0">
                <a:solidFill>
                  <a:srgbClr val="002060"/>
                </a:solidFill>
              </a:rPr>
              <a:t>`</a:t>
            </a:r>
            <a:r>
              <a:rPr lang="en-IE" sz="2800" b="1" i="1" dirty="0">
                <a:solidFill>
                  <a:srgbClr val="002060"/>
                </a:solidFill>
              </a:rPr>
              <a:t>the air on the bog is like the air by the sea`.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40" y="889686"/>
            <a:ext cx="4691222" cy="3518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3698294"/>
            <a:ext cx="3404405" cy="25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0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675" y="161264"/>
            <a:ext cx="3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</a:rPr>
              <a:t>Building links….</a:t>
            </a:r>
            <a:endParaRPr lang="en-IE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18" y="2006827"/>
            <a:ext cx="4270375" cy="3202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789" y="186174"/>
            <a:ext cx="3829050" cy="2544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04" y="913296"/>
            <a:ext cx="4285859" cy="3212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79" y="3848774"/>
            <a:ext cx="2640703" cy="1980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933" y="3357801"/>
            <a:ext cx="4730906" cy="2658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40839" y="453652"/>
            <a:ext cx="330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2060"/>
                </a:solidFill>
              </a:rPr>
              <a:t>With local community &amp; stakeholders</a:t>
            </a:r>
            <a:endParaRPr lang="en-IE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3075" y="5238750"/>
            <a:ext cx="270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2060"/>
                </a:solidFill>
              </a:rPr>
              <a:t>Third level institutions</a:t>
            </a:r>
            <a:endParaRPr lang="en-IE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709" y="5829301"/>
            <a:ext cx="321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2060"/>
                </a:solidFill>
              </a:rPr>
              <a:t>Cloughjordan Heritage Centre</a:t>
            </a:r>
            <a:endParaRPr lang="en-IE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5275" y="6015887"/>
            <a:ext cx="486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2060"/>
                </a:solidFill>
              </a:rPr>
              <a:t>the Royal Kingdom of Jordan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627" y="1440779"/>
            <a:ext cx="6103083" cy="4575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80" y="1215609"/>
            <a:ext cx="4420893" cy="3315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550" y="209550"/>
            <a:ext cx="1141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002060"/>
                </a:solidFill>
              </a:rPr>
              <a:t>CCDC hosted the recent National project launch &amp; presented on the local primary Schools May Day project</a:t>
            </a:r>
            <a:endParaRPr lang="en-IE" sz="24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3996282"/>
            <a:ext cx="3437539" cy="25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450" y="228600"/>
            <a:ext cx="7429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Knockanacree         &amp;              Scohaboy </a:t>
            </a:r>
          </a:p>
          <a:p>
            <a:r>
              <a:rPr lang="en-IE" b="1" dirty="0" smtClean="0">
                <a:solidFill>
                  <a:srgbClr val="002060"/>
                </a:solidFill>
              </a:rPr>
              <a:t>                           are award winning local projects :</a:t>
            </a:r>
            <a:endParaRPr lang="en-IE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75" y="1531330"/>
            <a:ext cx="5613088" cy="3568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3902171"/>
            <a:ext cx="1475360" cy="1140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049" y="5357037"/>
            <a:ext cx="5093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2060"/>
                </a:solidFill>
              </a:rPr>
              <a:t>2014 RDS Irish Forestry Awards.</a:t>
            </a:r>
          </a:p>
          <a:p>
            <a:r>
              <a:rPr lang="en-IE" b="1" dirty="0" smtClean="0">
                <a:solidFill>
                  <a:srgbClr val="002060"/>
                </a:solidFill>
              </a:rPr>
              <a:t>Runners </a:t>
            </a:r>
            <a:r>
              <a:rPr lang="en-IE" b="1" dirty="0">
                <a:solidFill>
                  <a:srgbClr val="002060"/>
                </a:solidFill>
              </a:rPr>
              <a:t>Up &amp; Special Merit Award Winners </a:t>
            </a:r>
            <a:r>
              <a:rPr lang="en-IE" b="1" dirty="0" smtClean="0">
                <a:solidFill>
                  <a:srgbClr val="002060"/>
                </a:solidFill>
              </a:rPr>
              <a:t>in the </a:t>
            </a:r>
            <a:r>
              <a:rPr lang="en-IE" b="1" dirty="0">
                <a:solidFill>
                  <a:srgbClr val="002060"/>
                </a:solidFill>
              </a:rPr>
              <a:t>Community Woodlands Category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60" y="1495591"/>
            <a:ext cx="4799258" cy="3604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559" y="4174310"/>
            <a:ext cx="1371719" cy="11827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62675" y="5357037"/>
            <a:ext cx="567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2060"/>
                </a:solidFill>
              </a:rPr>
              <a:t>Cloughjordan Tidy Towns Group </a:t>
            </a:r>
            <a:r>
              <a:rPr lang="en-IE" b="1" dirty="0" smtClean="0">
                <a:solidFill>
                  <a:srgbClr val="002060"/>
                </a:solidFill>
              </a:rPr>
              <a:t>: </a:t>
            </a:r>
          </a:p>
          <a:p>
            <a:r>
              <a:rPr lang="en-IE" b="1" dirty="0" smtClean="0">
                <a:solidFill>
                  <a:srgbClr val="002060"/>
                </a:solidFill>
              </a:rPr>
              <a:t> Winners 2014 </a:t>
            </a:r>
            <a:r>
              <a:rPr lang="en-IE" b="1" dirty="0">
                <a:solidFill>
                  <a:srgbClr val="002060"/>
                </a:solidFill>
              </a:rPr>
              <a:t>Notice Nature National Biodiversity Award</a:t>
            </a:r>
          </a:p>
        </p:txBody>
      </p:sp>
    </p:spTree>
    <p:extLst>
      <p:ext uri="{BB962C8B-B14F-4D97-AF65-F5344CB8AC3E}">
        <p14:creationId xmlns:p14="http://schemas.microsoft.com/office/powerpoint/2010/main" val="32356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466725"/>
            <a:ext cx="80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solidFill>
                  <a:srgbClr val="002060"/>
                </a:solidFill>
              </a:rPr>
              <a:t>Quality of engagement from Coillte team….</a:t>
            </a:r>
            <a:endParaRPr lang="en-IE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5" y="1504950"/>
            <a:ext cx="119538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002060"/>
                </a:solidFill>
              </a:rPr>
              <a:t>Invaluable support from Coillte Team…..</a:t>
            </a:r>
          </a:p>
          <a:p>
            <a:endParaRPr lang="en-IE" b="1" dirty="0">
              <a:solidFill>
                <a:srgbClr val="002060"/>
              </a:solidFill>
            </a:endParaRPr>
          </a:p>
          <a:p>
            <a:r>
              <a:rPr lang="en-IE" b="1" dirty="0" smtClean="0">
                <a:solidFill>
                  <a:srgbClr val="002060"/>
                </a:solidFill>
              </a:rPr>
              <a:t> Mary O Brien &amp; John Moore.    Brendan </a:t>
            </a:r>
            <a:r>
              <a:rPr lang="en-IE" b="1" dirty="0" err="1" smtClean="0">
                <a:solidFill>
                  <a:srgbClr val="002060"/>
                </a:solidFill>
              </a:rPr>
              <a:t>Lally</a:t>
            </a:r>
            <a:endParaRPr lang="en-IE" b="1" dirty="0" smtClean="0">
              <a:solidFill>
                <a:srgbClr val="002060"/>
              </a:solidFill>
            </a:endParaRPr>
          </a:p>
          <a:p>
            <a:endParaRPr lang="en-IE" b="1" dirty="0">
              <a:solidFill>
                <a:srgbClr val="002060"/>
              </a:solidFill>
            </a:endParaRPr>
          </a:p>
          <a:p>
            <a:r>
              <a:rPr lang="en-IE" b="1" dirty="0" smtClean="0">
                <a:solidFill>
                  <a:srgbClr val="002060"/>
                </a:solidFill>
              </a:rPr>
              <a:t>John Connolly &amp; Sharon Byrne.  Angela Wallace</a:t>
            </a:r>
          </a:p>
          <a:p>
            <a:endParaRPr lang="en-IE" b="1" dirty="0">
              <a:solidFill>
                <a:srgbClr val="002060"/>
              </a:solidFill>
            </a:endParaRPr>
          </a:p>
          <a:p>
            <a:r>
              <a:rPr lang="en-IE" b="1" dirty="0" smtClean="0">
                <a:solidFill>
                  <a:srgbClr val="002060"/>
                </a:solidFill>
              </a:rPr>
              <a:t>Michael Collins</a:t>
            </a:r>
          </a:p>
          <a:p>
            <a:endParaRPr lang="en-IE" b="1" dirty="0">
              <a:solidFill>
                <a:srgbClr val="002060"/>
              </a:solidFill>
            </a:endParaRPr>
          </a:p>
          <a:p>
            <a:endParaRPr lang="en-IE" b="1" dirty="0" smtClean="0">
              <a:solidFill>
                <a:srgbClr val="002060"/>
              </a:solidFill>
            </a:endParaRPr>
          </a:p>
          <a:p>
            <a:endParaRPr lang="en-IE" b="1" dirty="0">
              <a:solidFill>
                <a:srgbClr val="002060"/>
              </a:solidFill>
            </a:endParaRPr>
          </a:p>
          <a:p>
            <a:endParaRPr lang="en-IE" b="1" dirty="0" smtClean="0">
              <a:solidFill>
                <a:srgbClr val="002060"/>
              </a:solidFill>
            </a:endParaRPr>
          </a:p>
          <a:p>
            <a:r>
              <a:rPr lang="en-IE" sz="2400" b="1" dirty="0" smtClean="0">
                <a:solidFill>
                  <a:srgbClr val="002060"/>
                </a:solidFill>
              </a:rPr>
              <a:t>…Knockanacree &amp; Scohaboy are excellent examples of how the </a:t>
            </a:r>
            <a:r>
              <a:rPr lang="en-IE" sz="2400" b="1" dirty="0">
                <a:solidFill>
                  <a:srgbClr val="002060"/>
                </a:solidFill>
              </a:rPr>
              <a:t>S</a:t>
            </a:r>
            <a:r>
              <a:rPr lang="en-IE" sz="2400" b="1" dirty="0" smtClean="0">
                <a:solidFill>
                  <a:srgbClr val="002060"/>
                </a:solidFill>
              </a:rPr>
              <a:t>tate forestry company and a local community group can collaborate to develop and steward valuable natural heritage assets….</a:t>
            </a:r>
            <a:endParaRPr lang="en-IE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119" y="494270"/>
            <a:ext cx="8475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002060"/>
                </a:solidFill>
              </a:rPr>
              <a:t>Scohaboy Bog – a local heritage asset and a `public good`.</a:t>
            </a:r>
            <a:endParaRPr lang="en-IE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119" y="1264596"/>
            <a:ext cx="1093107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Next steps ?</a:t>
            </a:r>
          </a:p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Developing community stewardship</a:t>
            </a:r>
          </a:p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Long term management plan/community input</a:t>
            </a:r>
          </a:p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Building educational links : local schools, LIT Thurles.</a:t>
            </a:r>
          </a:p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Develop link to heritage centre</a:t>
            </a:r>
          </a:p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A visitor attraction/local cycle route</a:t>
            </a:r>
          </a:p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Local `bog guides`/ ISPCC Training link?</a:t>
            </a:r>
          </a:p>
          <a:p>
            <a:pPr>
              <a:lnSpc>
                <a:spcPct val="150000"/>
              </a:lnSpc>
            </a:pPr>
            <a:r>
              <a:rPr lang="en-IE" sz="2400" b="1" dirty="0" smtClean="0">
                <a:solidFill>
                  <a:srgbClr val="002060"/>
                </a:solidFill>
              </a:rPr>
              <a:t>Looped walk development in </a:t>
            </a:r>
            <a:r>
              <a:rPr lang="en-IE" sz="2400" b="1" dirty="0" err="1" smtClean="0">
                <a:solidFill>
                  <a:srgbClr val="002060"/>
                </a:solidFill>
              </a:rPr>
              <a:t>Sopwell</a:t>
            </a:r>
            <a:r>
              <a:rPr lang="en-IE" sz="2400" b="1" dirty="0" smtClean="0">
                <a:solidFill>
                  <a:srgbClr val="002060"/>
                </a:solidFill>
              </a:rPr>
              <a:t> Woodlands as spur off Beara-Breifne Trail</a:t>
            </a:r>
            <a:r>
              <a:rPr lang="en-IE" sz="2800" b="1" dirty="0" smtClean="0">
                <a:solidFill>
                  <a:srgbClr val="002060"/>
                </a:solidFill>
              </a:rPr>
              <a:t>.</a:t>
            </a:r>
            <a:endParaRPr lang="en-I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36" y="85725"/>
            <a:ext cx="10460553" cy="6686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9936" y="85725"/>
            <a:ext cx="104605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>
                <a:solidFill>
                  <a:srgbClr val="002060"/>
                </a:solidFill>
              </a:rPr>
              <a:t>…….as well as the science – </a:t>
            </a:r>
            <a:r>
              <a:rPr lang="en-IE" sz="2800" b="1" dirty="0" err="1">
                <a:solidFill>
                  <a:srgbClr val="002060"/>
                </a:solidFill>
              </a:rPr>
              <a:t>Scohaboy</a:t>
            </a:r>
            <a:r>
              <a:rPr lang="en-IE" sz="2800" b="1" dirty="0">
                <a:solidFill>
                  <a:srgbClr val="002060"/>
                </a:solidFill>
              </a:rPr>
              <a:t> </a:t>
            </a:r>
            <a:r>
              <a:rPr lang="en-IE" sz="2800" b="1" dirty="0" smtClean="0">
                <a:solidFill>
                  <a:srgbClr val="002060"/>
                </a:solidFill>
              </a:rPr>
              <a:t>is a place </a:t>
            </a:r>
            <a:r>
              <a:rPr lang="en-IE" sz="2800" b="1" smtClean="0">
                <a:solidFill>
                  <a:srgbClr val="002060"/>
                </a:solidFill>
              </a:rPr>
              <a:t>of “</a:t>
            </a:r>
            <a:r>
              <a:rPr lang="en-IE" sz="2800" b="1" i="1" smtClean="0">
                <a:solidFill>
                  <a:srgbClr val="002060"/>
                </a:solidFill>
              </a:rPr>
              <a:t>encounter”</a:t>
            </a:r>
            <a:endParaRPr lang="en-IE" sz="2800" b="1" i="1" dirty="0">
              <a:solidFill>
                <a:srgbClr val="002060"/>
              </a:solidFill>
            </a:endParaRPr>
          </a:p>
          <a:p>
            <a:r>
              <a:rPr lang="en-IE" sz="2800" b="1" dirty="0" smtClean="0">
                <a:solidFill>
                  <a:srgbClr val="002060"/>
                </a:solidFill>
              </a:rPr>
              <a:t>- a </a:t>
            </a:r>
            <a:r>
              <a:rPr lang="en-IE" sz="2800" b="1" dirty="0">
                <a:solidFill>
                  <a:srgbClr val="002060"/>
                </a:solidFill>
              </a:rPr>
              <a:t>wonderful local natural heritage asset , a space to linger awhile in the quietness and open space</a:t>
            </a:r>
          </a:p>
          <a:p>
            <a:r>
              <a:rPr lang="en-IE" sz="2800" b="1" dirty="0" smtClean="0">
                <a:solidFill>
                  <a:srgbClr val="002060"/>
                </a:solidFill>
              </a:rPr>
              <a:t>- a </a:t>
            </a:r>
            <a:r>
              <a:rPr lang="en-IE" sz="2800" b="1" dirty="0">
                <a:solidFill>
                  <a:srgbClr val="002060"/>
                </a:solidFill>
              </a:rPr>
              <a:t>place where on a warm summer months evening, the </a:t>
            </a:r>
            <a:r>
              <a:rPr lang="en-IE" sz="2800" b="1" dirty="0" err="1">
                <a:solidFill>
                  <a:srgbClr val="002060"/>
                </a:solidFill>
              </a:rPr>
              <a:t>Fuiseog</a:t>
            </a:r>
            <a:r>
              <a:rPr lang="en-IE" sz="2800" b="1" dirty="0">
                <a:solidFill>
                  <a:srgbClr val="002060"/>
                </a:solidFill>
              </a:rPr>
              <a:t> (Lark) fills the air with it`s melodious song of high </a:t>
            </a:r>
            <a:r>
              <a:rPr lang="en-IE" sz="2800" b="1" dirty="0" smtClean="0">
                <a:solidFill>
                  <a:srgbClr val="002060"/>
                </a:solidFill>
              </a:rPr>
              <a:t>summer.</a:t>
            </a:r>
            <a:endParaRPr lang="en-I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7875" y="504825"/>
            <a:ext cx="6200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16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IE" sz="1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Cloughjordan Community Development Committee is a registered charity and the umbrella grouping for a number of local voluntary groups.</a:t>
            </a:r>
          </a:p>
          <a:p>
            <a:endParaRPr lang="en-IE" sz="1600" b="0" i="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IE" sz="1600" b="0" i="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6350" y="3324225"/>
            <a:ext cx="471487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0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Heritage </a:t>
            </a: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Tidy Towns Group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Walks Group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Crèche Group</a:t>
            </a:r>
            <a:endParaRPr lang="en-IE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 Development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 Festival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Street </a:t>
            </a: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Playground Group</a:t>
            </a:r>
            <a:endParaRPr lang="en-IE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IE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IE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4" y="410527"/>
            <a:ext cx="4048126" cy="2704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725" y="2750993"/>
            <a:ext cx="4969726" cy="34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2" y="261938"/>
            <a:ext cx="4750593" cy="6334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275" y="466665"/>
            <a:ext cx="6238875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 – a CLÀR area.</a:t>
            </a:r>
          </a:p>
          <a:p>
            <a:pPr>
              <a:lnSpc>
                <a:spcPct val="150000"/>
              </a:lnSpc>
            </a:pPr>
            <a:endParaRPr lang="en-IE" sz="1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 Integrated Village Plan</a:t>
            </a:r>
          </a:p>
          <a:p>
            <a:pPr>
              <a:lnSpc>
                <a:spcPct val="150000"/>
              </a:lnSpc>
            </a:pPr>
            <a:endParaRPr lang="en-IE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Issues identified: </a:t>
            </a:r>
          </a:p>
          <a:p>
            <a:pPr>
              <a:lnSpc>
                <a:spcPct val="150000"/>
              </a:lnSpc>
            </a:pPr>
            <a:endParaRPr lang="en-IE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lack </a:t>
            </a: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</a:rPr>
              <a:t>of childcare facilities in </a:t>
            </a: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Cloughjordan.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lack </a:t>
            </a: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</a:rPr>
              <a:t>of amenities such </a:t>
            </a: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as recreational walks.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lack </a:t>
            </a: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</a:rPr>
              <a:t>of pride of place and poor involvement in Tidy </a:t>
            </a: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Towns.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 </a:t>
            </a: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</a:rPr>
              <a:t>greater emphasis on </a:t>
            </a: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heritage.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 </a:t>
            </a: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</a:rPr>
              <a:t>regular street </a:t>
            </a: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market.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an </a:t>
            </a:r>
            <a:r>
              <a:rPr lang="en-IE" b="1" dirty="0">
                <a:solidFill>
                  <a:srgbClr val="002060"/>
                </a:solidFill>
                <a:latin typeface="Arial" panose="020B0604020202020204" pitchFamily="34" charset="0"/>
              </a:rPr>
              <a:t>annual festival</a:t>
            </a:r>
            <a:r>
              <a:rPr lang="en-IE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en-IE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0" y="2197171"/>
            <a:ext cx="3542020" cy="2361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21" y="1157679"/>
            <a:ext cx="4088004" cy="3792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88" y="1250577"/>
            <a:ext cx="969865" cy="14305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193" y="2439306"/>
            <a:ext cx="5050774" cy="3788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7709" y="140043"/>
            <a:ext cx="416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6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IE" sz="1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 Heritage Group :</a:t>
            </a:r>
            <a:endParaRPr lang="en-IE" sz="1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740" y="899757"/>
            <a:ext cx="1780091" cy="10954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7221" y="5016844"/>
            <a:ext cx="55028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Hosts </a:t>
            </a:r>
            <a:r>
              <a:rPr lang="en-IE" sz="1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exhibitions.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by Cloughjordan </a:t>
            </a:r>
            <a:r>
              <a:rPr lang="en-IE" sz="12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CineClub</a:t>
            </a:r>
            <a:r>
              <a:rPr lang="en-IE" sz="1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film showings.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space for meetings and public talks. </a:t>
            </a:r>
            <a:endParaRPr lang="en-IE" sz="12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National Museum Standards Accreditation Programme</a:t>
            </a:r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904" y="375882"/>
            <a:ext cx="4962525" cy="10477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415849" y="1548714"/>
            <a:ext cx="1967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Opened in May 2013</a:t>
            </a:r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17" y="1622855"/>
            <a:ext cx="6248108" cy="4686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6" y="1003250"/>
            <a:ext cx="4905564" cy="2826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093" y="205946"/>
            <a:ext cx="615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E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 Public Library (</a:t>
            </a:r>
            <a:r>
              <a:rPr lang="en-IE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Opened May 2013)</a:t>
            </a:r>
            <a:endParaRPr lang="en-IE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901" y="4258023"/>
            <a:ext cx="471712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Part of Tipperary Library Services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Serves the wider community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b="1" dirty="0" smtClean="0">
                <a:solidFill>
                  <a:srgbClr val="002060"/>
                </a:solidFill>
              </a:rPr>
              <a:t>Links into local schools programmes</a:t>
            </a:r>
          </a:p>
        </p:txBody>
      </p:sp>
    </p:spTree>
    <p:extLst>
      <p:ext uri="{BB962C8B-B14F-4D97-AF65-F5344CB8AC3E}">
        <p14:creationId xmlns:p14="http://schemas.microsoft.com/office/powerpoint/2010/main" val="27175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274" y="4120583"/>
            <a:ext cx="3285210" cy="2463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72" y="4120583"/>
            <a:ext cx="3276852" cy="24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81" y="164672"/>
            <a:ext cx="5161174" cy="3427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511" y="2769952"/>
            <a:ext cx="2034389" cy="1524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43" y="782399"/>
            <a:ext cx="3141231" cy="7789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7042" y="1656574"/>
            <a:ext cx="3779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`Street </a:t>
            </a:r>
            <a:r>
              <a:rPr lang="en-IE" sz="16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Clean`events</a:t>
            </a:r>
            <a:endParaRPr lang="en-IE" sz="16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Adopted Railway Station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planting events</a:t>
            </a:r>
          </a:p>
          <a:p>
            <a:endParaRPr lang="en-IE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7042" y="95251"/>
            <a:ext cx="3371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IE" sz="20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</a:t>
            </a:r>
            <a:endParaRPr lang="en-IE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94" y="3686943"/>
            <a:ext cx="7091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Competition, Special Award Winners in :2011, 2012, 2014 </a:t>
            </a:r>
            <a:endParaRPr lang="en-IE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5128" y="4898593"/>
            <a:ext cx="1231061" cy="9243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2175" y="4604203"/>
            <a:ext cx="1742953" cy="7777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941" y="5349403"/>
            <a:ext cx="1068478" cy="92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071" y="1885949"/>
            <a:ext cx="2957513" cy="1971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648" y="1882080"/>
            <a:ext cx="2639219" cy="19794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8281" y="4346368"/>
            <a:ext cx="62084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Catering </a:t>
            </a:r>
            <a:r>
              <a:rPr lang="en-IE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children aged 12 months to 12 years.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1600" b="1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Currently caters for 90 Children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Employs 9 staff</a:t>
            </a:r>
            <a:endParaRPr lang="en-IE" sz="1600" b="1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311" y="183683"/>
            <a:ext cx="677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400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IE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Crèche Group - Community Crèche</a:t>
            </a:r>
            <a:endParaRPr lang="en-IE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91" y="2676523"/>
            <a:ext cx="4709840" cy="3530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26" y="1640287"/>
            <a:ext cx="2456901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312738"/>
            <a:ext cx="8668664" cy="477838"/>
          </a:xfrm>
        </p:spPr>
        <p:txBody>
          <a:bodyPr>
            <a:noAutofit/>
          </a:bodyPr>
          <a:lstStyle/>
          <a:p>
            <a:r>
              <a:rPr lang="en-IE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Cloughjordan- An Award Winning Village Today!</a:t>
            </a:r>
            <a:r>
              <a:rPr lang="en-IE" sz="2800" b="1" dirty="0" smtClean="0">
                <a:solidFill>
                  <a:srgbClr val="0070C0"/>
                </a:solidFill>
              </a:rPr>
              <a:t/>
            </a:r>
            <a:br>
              <a:rPr lang="en-IE" sz="2800" b="1" dirty="0" smtClean="0">
                <a:solidFill>
                  <a:srgbClr val="0070C0"/>
                </a:solidFill>
              </a:rPr>
            </a:br>
            <a:endParaRPr lang="en-IE" sz="1600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3" y="790576"/>
            <a:ext cx="6145818" cy="37792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91" y="3437102"/>
            <a:ext cx="1249817" cy="1132694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xQSERUUExQWFhUXGBgZFxgXFxUeFxgXHCAdHR0XHB0YHyggHRwlHBYYITEhJSorLi4uFx8zODMsNygtLiwBCgoKDg0OGxAQGy0kICQtLCwsLC0sLCwsLC8sLCwsLCwsLCwsLCwsLCwsLywsLCwsLCwsLCwsLCwsLCwsLCwsLP/AABEIAL4BCQMBIgACEQEDEQH/xAAcAAACAwEBAQEAAAAAAAAAAAAABgQFBwMCAQj/xABPEAACAAQCBgYECQoDBgcBAAABAgADBBESIQUGBzFBURMiYXGBkTJyobEUI0JSYoKSstIXMzQ1U3OTosHRFiRUdMLD0+HwFUODo7Pi8UT/xAAZAQADAQEBAAAAAAAAAAAAAAAAAgMEAQX/xAAtEQACAgEDAwMDBAMBAQAAAAAAAQIRAxIhMUFR8AQTMiJhoXGBscGR0fHhI//aAAwDAQACEQMRAD8A3GCCCAAggil0tpKYrmXLW5Ft1y3Pcu7xieXLHHHVI43RdQRS6v1zMWR7lhmDlu4jLt9/ZF1BhyrLDUgTsg6VmkKAr4CTv6lyBwGNgOI5xD0U80zMyCtjc3lE9noZxJ0rUBCh6l+t6Za3DcADeChq2drYpVrE2QtfvsRujNKnm+T2rY51LGCCONXULLUsxsOdid/dGxtJWxjtBFZRaSxsFLLfgVzVh71bsPtizhceSM1cTidhBBBDnQggggAIIIIACCCCAAggggAIIIIACCCCAAggggAIIIIACCCCAAggggAIIIIACKTS8pzM9L4uwJDHCnKxIN2Nxu7ou4rtNFgoZN97XCgtY8r7s/fGf1MU8bvpvsclwcNFU6q91D5jfhKy+4A5nvN4uIXtFzSJ9nsGsR1nLPnwFuqN26whhhfSNOG3c5HghV07Cy9dRcNkzFQd2dxxH9YKGcGY2fFYbsSEDxADecc9Lscs7DO95RdT3kDKDQqHCxsgucujJwnttfLf2Qan72nzjzmg6ljFXpjO2bLh+WMwpPB1+aRx7YtIp5s+7kkrhuVExd6H5jjit+eXvhvUNaa7+efyjrOmhpQUt1MLG17egwzsycLHPKLSI9DIwJawFySQCSo9W+4cbcLxIh8MNMEgQQQRxqKpJYu7qg5swA9sVOnaCIMnTFO5ss+Ux5CYhPsMToACCPjMBvNojmvlDfNT7a/3gAkwRzlT1b0WVu4g+6OkABBHxmA3mPnSDmPOAD1BHnGOYj6DAB9ggggAIIIIACCCCAAggggAIIIIACCCCAAjxNTEpBvYi2RsY9wGB7gJ9FOYPZbhVPyEBYgHiRYm/aYbZT4lBsRfgd8KVTQPLJVgxQGwsbLn2m4hj0RLwylUgqc8iwJAvzHCPL9A5xk4ST/P/BInPSCNjUri3fIcBvst1WG7fHXR2YZja5OZAKk2+cp3N/0jtVU6uLEA23XvcdxGYPaI9SEKqASTbid/jzjasbWTV0886jVue3YAEnIDMxTU6EzArgYiMnUXSanEMN17cf8As2VdiwdU2N95tb630TuNt145aLklVORUHMIfkHiAeV8xHMi15Eu3nn9qwfJMAtH0mCFDanpU0+jnCmzTWEoHsa5b+RWHjF3sjkpaVYm67bSpju0mibBLFwZw9N/UPyV7d53i3FJoND1VaxaXKmz2v1nNznyLubX7zHXVPQ/wyskyDcKzXcjeEUFm7iQLA8yI/RdLTpJlhEVUloLADJVAiaWrdmSEHm3k9j8/z9QtIKLmkcjsaUx8lYmNH2O6OmyqacZomLimYVlviGEKN4VvRuzHhnhEOY0xT/t5X8RP7x1kV0pzZJiMd9lZSbc8jDKKTLQwxjK0zLNugu9J6s73y4RtXtV59aXFOitgw4rsq2xXtv3+id3KHnbl+cpPVne+XHXYZvrO6R/xYVq5EJRUs1PzYQ9MauVVAytNltKuepMVha/IMhyO/I2ORjQdlmuk2dM+CVDmYSpMqY3p9XMox+VlcgnPI3Jyiz2v6VkrRNILKZzshVQQWUKwYuRwFgRfjeEPZVQtM0lKZR1ZQd3PIFWQDvJceR5QcS2BL28qUWNW3IXl0vrzPcsZfo7RM2eSsmS0wqLkItyBzNo1Dbl6FL6033LC/sn0xIpZ85p8xZYaWoUtfM4r2ygkrkGWKllp+bC7/hGt/wBHP/ht/aNZ2Q6Om09HNWdLeUxqGYK6lSVwSxex4XB8ot/8c6P/ANXK8z/aLnR1fLnyxMkuHRr2ZdxsSD7QR4Qyiky2LFCMrTPz7r9+sqr95/urEKl0DVTUDy6ec6Hcyy3KnhkQOYibr5+sqr96fcI0zUHWijk6PkS5tTKR1DYlZgCLsxz8DCVbM8YKU2m65/kymZqzW2P+Uqd37Gb/AGjddcbjRdTwPwd/ux0la30LMFWqklmIAAcXJOQA8Y+a9/q2r/czPdDpJJmiONRi6dn516RvnHzMbfsp1j+E0vQubzZFlN97S/kN2kWwnuB4xkWrOjPhVUki9jMEwKeTiW7Ke7Eojpqzph6CrSbYjASk1OJS9nTvBFx2qISLozYpuDvoa/tamFdGuQSDjlZgkH0hyhF2PT2OkCCzEdBMNixIvil84dNq09Zmii6EMjNJZSNxUkEEdhyhI2NfrFv3Ez70uGfyLZH/APZG3wQQRQ1hBEda2Wb2YdX0jnYd53COsqYGAKkEHcRCqUXwwPcEEEMBTaSqmLtL6gQDrFrk2Iv6IN7dvCPi2Y4piYcgBOlucNuG45Dvy5x90zOeW4cYALFQWBJN87Zd0V+jumF2lqRliKWsjqeV9x/77I8vJOsri7e/a/02/wCP79BHyW0xSFwzDjQHJ19NDzNvvDxES5DkKLsHvuYWuw58ie7v7IqZNMcYmyWCBweo3zxvQjwPdaO/SjB1kwfGAOPmMcw44WLW8zFseSt2q/P5/wB7r9Dtlos0E2BvHuIMqVgmMwYBHNipB/OXtccr28TEvpBcjkL+Gf8AaNcJNrc6eiYzLbJUF6WQQOoZoYHjfC4IPIgkQ/6YkMyBkJxIcQHO3DyJii01oE11NOl5qJgV5V9yThmct9iwz7GMRyTlrUEvPP5QmROUWkZhspqAmk5WL5azEHeVxD7tvGN0r5ZaVMUZkowA7SCBH5ldJtPOsQ0udKcesjqbg+djyMa5q9tVp3QCrDSpgGbKrNLbtAW7DuIy5mKwkuGZ8GRJOMjNNMaoVdHLEyokhEJC3xy26xBNrKxPA+UMGxlR/wCIt+4mfelxbbT9bqSrpElU83G4mqxGCYoChXF7uoG9hlFVsZ/WLf7PM+/LhaSewijGORKJZ7cvztJ6k33pCNoXQFTV4/g0ozMFsdmRbYr29Jhf0Tu5Q87cfztL6k33pEjYZ/8A1/8Ao/8AEjrVyOyipZqfmxmVfQTJEwy5stpbjerCxz49oPMZRuGy6dStR3pZfRkNacGOJ8dt5awxAg5GwG8WGYii23aOBlyKgDNWMtj9FhiF+4oftxR7GdI4K15ROU6Xl2vLNx/Kz+UC2kdgvby6S425ejSd833JCDqzqzOr3dJBlgoAxxswFibZWU8ofduW6k753/Dhf2W6wU9FOnNUOUDooU4JjXIJJ9BTbfxgfy3OZEnmp8f+Hv8AJTX86f8AiP8A8uNR1F0PMo6GVIm4camYThJK9Z2YWJA4MOEQfylaN/1B/g1H/Li50DrDT1qs1PMxhCA3UmLYnMemov4Q0dN7Mvjhji/pf5MH16/WVV+9PuETtD7PqypkJPldFgcEridg2RIzGE8RziBrz+sar9639I0bUjXahp6GRJmz8MxFIYdHNNjiJ3hSDkRuMIkm9zNGMXN6hd0Zsyrpc+U7dDhSZLY2mG9lYE26vIRpevn6tq/3L+6Ig2iaO/1I/hzvwR110qFmaKqJiG6vILKc81YXBzz3GHSSWxpjGEYvSzHtm/60pfWf/wCN4utrur/QVIqEHxc/0uQmgZ/aAxd4aKXZv+tKX1n/APjeNw1n0KtZSzJDZYh1W+a4zVvA+YuOMLFWiOOGvG19zHqXTRm6EqKZjdpDymTtlNMUW+qxt3MojvsZ/WLf7PM+9LhNmpMkvMlsCrC8uYvcwJH2kB8BDnsY/WLf7PM+/Kjie6JwdzjfQ26CCCLHoilU2R3WZibrlhLUkLnniJ7uXLhE3QukDc4sCS/RUAWGLkOfaT2c4tq+hE1SNxtbEN9t9u7siqqtFOrLgVWVVsMXA7yxHE+fdHlSwZcM9Ud15z12/wACU0X8EVVHpU5CcMBb0bA5ju3i53X3xMra1ZS4mI7Bz7o9COeEo6rGtHPS+Doj0l8PMAkg8DFQJrS0dZTkhQsxDkbruYd187dkQ5VSHmTHmMQCrGwJz4BO3f7I9JOwKq2uTKmYrfTuw8AAD4mPLyepWSWpbdL69v7v9hG7LBqR5kzpEyBEuYtz1cRtfLnYRYVMoBCpuzOpUtYXJAYi9vG0SpDAqpX0SBbu4RHrWGKWLXOPfy6re+0b1ijCLff+2NRW0U3pkS7gZBSvHGhDBhzNhFqahGl4xmtjfu+V7vZCdTSzjQXKliLHvNr+YPlF5q42UyU3C5t2ei3tHtjH6T1Lk1Frna/0W39ixZc0oYKA28XF+YBsD3kWPjHWPii2UfY9VKlRQXtaNTaauzmqVmAWE1LB7cjcEMOwg2ztaEKr2QTQfiqmWw4Y0ZT/AClrwz6z7R5VHUtIMp5jIFxFWUAFhfDn2EHxiy1N1xl6R6TAjSzLw3DEEkNexFvVML9LZCSxTlXUQZOyGoJ61RJUfRV29hww5amagpQTTO6Z5kwoU9FVSxKkm2ZvdRx5xL1x1xTRxlY5TuJmKxQrkVtcG5+kPbEzVPWJK+QZ0tWQByhVrXBAB4ZbmB8YEo2EYY1KlyUm0HUuZpB5LJNROjVwcQY3xFTw9WOmzzVCZo7p+kmI/SdHbCGFsOLff1vZHnWfaJJoqgyGlTHZVUkoUsMWdsyM7WPjDBq5plKymSoQFVfF1WtiBVipBtlvWO7WdSg52uTlrdoT4bSTJFwrNYqx3BlIYE9lxY9hMIegNmlVTVMmeJ8k9G4Yiz5ruYbt5UsPGLrSu06RIqJkjoZzsj4Lp0di26wuwO/KHadOCIXY2Cgsx5AC5gpMHGE3fVCjtE1Rm6QEjonROj6S+PFniw2tYH5phMOyKq/byP8A3Pwxfja/S/sKjylfjh80VXrUSZc5L4ZiK4vvAIvY9o3RyosXTjyOzIjsjq/20jzmfhh42daqzdHpOWa6MZjKwwYsrC2eICLvWTTsuikGfNDlQVWyAFrtkN5A9sJrbXqbhIqPKV+OCophpxY5fcrdYtmVVUVc6ckyQFmOWAZplwDzshF4rfySVn7Wm+3N/wCXDronadQzmCsXkk5AzVAW/rKSB3m0Nmka1ZEmZOe+CWjO1szhUXNvAQaYs57WKW6McOyWt/aU325v/LjTK7Qkx9F/BAU6T4Osq5JwYgoW97XtccvCF19rlIN0moP1ZX9ZkdqTavRMbMs+X2sikf8Atsx9kC0oIe1G6fJTaobOaulrZM+Y8gpLLFgjzC2aMuQMsDew4xqsRdG6SlVEsTJMxZiHipvnyPI9hzjrVVCS0Z5jBEUXZmIAA5kmGSSLQhGK2M92gbPplXUCfTGWpZbTQ7Mt2FgrDCpuSMj6o7Y+bO9R6mhq2nTjKKmUyDA7E4iyHcVGVkMS63axRI1kWdNHzlVQvhjYH2RYaubQaWsmrJQTUmNfCrpvsCTmhYDIHfaF+mySWJztPcbYIIIc0BBBBABA0lIteauFXAzcrcheNhz/APyF+dJZwGwmzG0tT6THeWPZ7OWWcNzKCLHMHfC5pcz1LC5KuQLgZAcFHLt5x53rcSS1b19u/fz9+KEkiLTUoDbw5Jwr80vxPaqjO/E2iQ4VTMYEDH8VLvuwqArNlv3WFuPfEeXVKqEg2f0FA+QnFhzY558zEvR8lXAmG3UNwt7lUW+EAcy3HjbtjHjUXUY1fP6dPP2+4qLSXWoi4AcTIAuEDMndYc/6cY5YyHnWFzjl+AKrc+V4oZkhmnBR6ZN2PJjmfAA28DF3Qp0SBixZpnR3ubm7G1/L7saseeWR01SV7/s/zuhk7KjoSZMqYvyA9/qtiHvPlDHRSApdsus11PHCQD94mIGhJA6Io27qt4OouPeItKSWVRVOZUAX52yvFPSYaqX2X+VsEUdo8TZgVSzGwAJJ5AbzHuFPajpPoNHTQDZptpS/X9L+QPG5ujsnpTZlOgaQ6U0m+K9pvTTG+iuFsHkxljwiVsr0iafSSI2QmhpTA8G3jxxJh+tHnZ1rJT0EybMnJMZnVUTo1U2W5LXxMN5CfZil0zpJDXTKimDKpmidLDABg1w5uASPTvx3WiX3MCaSUutmsbZaHHQCZxlTUb6rXQjzZfKKrYdV9SplcmSYPrAqfuL5w66ZlrXaOmYMxOkFk7yuJD52jIdl+lxT1E9z6PwWa3jLs49gbzhntKy8/pyqXcrtaJjVVdWzVzCs7fUlssoHywmNH2NV4+AzlY5SprHuRlDe8PCls40MaiRpFjmxpjKU83cFj7UQ+MQdS9LdDS6SW9sdMLd5PRgjxniOLZ2Sg9MlJ9bOepVOazSspmHpTWnv2YSZmf1sI8Y1TappPoNHTAD1pxEodzZv/IG84UtiGjrzKieR6KrKU9rHE3sVPOOG2rSeOplU4OUpC7eu+4HtCqD9eBbRHj9OFvuKaaEJ0a1XY5VAl9mDDmftsojUdjek+komkk9aQ5A9R+sp+0XH1YV5Gs9CNDmhPSdIZZzwdXpicYN77hMtnyERNkGk+ir+jJ6s9Cv116y+wOPrQLZoXG1GcafI9bYf1af3sv3wobI9BU9V8J+ESlmYOiw4r5Yukvb7I8obtsX6tP72X7zGYapvpACaaDpLdXpcAln52H0xf526Oy+Q2VpZVavb/ZYbUdXpFHUyxIGFZiFilycJBtcXzseX0TDvoqod9W3L3JFNUKL/ADVxqv8AKBGXUcxZ9YP/ABGbOALYZrH01INsLYvQUbjYdXly3HWunWVoupSWoVEppiqo3BQhAHlHF1YYlblJcdjH9m2iJNVXCVPTGnRu2G7DMFbG6kHiY0TTmy2kmSz8HBkTLdU4nZCeTBycvVt47oSdjv6y/wDRme9I3KOxSaGwQjKG6PzvqnpuZo6sBa6qH6OoQnKwOFr/AEkNyD2EbiYetuFY4l00oEhHaYzdpTDhB7OuTbmByjO9dHD19WUzBnTALcSDY27yDG7ayatS66mEmaSrLYo43o4Fr9ozII4g8DYji3TQmNNxlBGc7M9VKGsku08mZNDEGX0jLgXKzWQgm+ee7hwMPegtRaWjqfhEnGDgZMDNiUXIOIX617C2/jGT6b1HrqI9IFLqmYmyCbqOZA665bzuHOGPZ7tCnGclNVN0izCFSYbY1Y+irEekCbC++53nh1NLZo7jlGLUZRp9zXIIIIobAggggAI+EXj7BABV1eh1I+LUDO5Xgx4XO8Ab7COCU0yUVCDIsDMa1y3E2A3KALW35xdwRnfpoXcdn9vPP3ZyhdLspZ0TCxGVxmMRyvzmMc7cAIshTK9gD+bZMR5lBcDzYe2LAiIlVJlKt3IRetc4sIu28nMC+/OFXp3H7/jzxccco4Mt1HRkMGwgjmmIg+xvZFgi2AHIWz3xSLp6ikiwnJx9HE1r5kDDfK/CPSa2Uh/84eKuPesUxpR55BNdy7jHttek8U+TTg5S0MxvWfIeIVT9uNZpK6XNF5cxH9Vgbd9t0Qq3VqknOZk2mku7WuzIpY2FhckcgB4RRq1sLki5xpCZqNqHSTaGTNqZOOZMBe+OYOqxJTJWA9DCfGFvapqtJo2kPTpgluGVhiYjGLEG7EnME/ZjaZMoIoVQAqgAAZAAZADstEfSei5NQoSfLSYoOIBwCA1iL58bE+cDjsLLCnClyKeyHSfS6PEsnrSHZPqnrL4WbD9WMi1hpTTVtRLXLC81R+7cGw8Uf2x+hdF6Fp6bF0ElJWK2LAAL2va9uVz5xF0jqzRzXabOp5TObYnZRc2AAuewADwjjjaFnhcoJdUUGx+h6PRwc750x38B1B4dS/jGOaVpzIn1EkZBXeWRzVXuPuKfCP0FJ0vRSEWWk2UqqLKqEEAcureKudRaJqJjO607THNyWIDMfG0caVVZyeK4pJ8HjZXo/odGy2ORmlprdzZKfsKkZHVzDpHSZIv/AJieFU8pdwoPhLAPhH6Fl0qCUJSqBLwYAo3YLWAFuFoq6DVKikTFmyqeWjrfCwBuLgg8eRMdceENPE2ox6IqvyZaO/Yt/GnfijHq+W2j9IMFvenn4l5lVIZb96W84/SMUmk9UqOomGbOkK8xrXYlrmwsNx5ACBx7Bkwpr6dhd2tzlfRaupurTJTKeYIJB8oqthvo1ffJ9zw/1WgKeZIWneUGkphwoS1hhyXjfIR90NoGnpMXweUJeO2KxY3te28nmY7W9nfbfuKZj+2DR3R6QxgdWdLVu9l6jewIfGHiXpH4Rq88wm7fBZiMeOJFKEnvK38YZtNav01Xh+EShMwXw3LC2K1/RI34R5QUmrtNKp3pkl2kvixJicg4hY5k3FwOBjmndnFiak2uGYbqDp6XRVfTTQ5Xo3TqAE3JUjeRl1TDhrDtZDS2SklOrEW6SbhGHtVVJueVyLcjuhobZpo4/wDkMO6dP/HEim1J0dT9b4PLy4zSzgdvxpIEcUZISOPJFUmjMtmuqUyqqEnzFIp5bB8TX+NcG4Vb7xizJ3ZW45aRrxrkNHGR8X0nSF7jFYhVtcjI53YZHtiznazUkvLpky+Zdh/IDFFpvSei6sAVC9Ja4DYJgYA8mUBhBslsx1FQjUXuQX2u0uC4kzy/BSJYF+1sZy7beEZzqdo96vSMrAtgJonPhHVRFbGe4fJHeIfqXVfQjtk7DsebNUebW98PmhtE09NLw08tEQ59X5XaW3t3kmCnIT25za1NbdifBBBFDUEEEEABBBBAAQQQQAIWsWukwO0qQuDCSpdgC1wbGw3DMcb+EJ9TUPMbFMZnbmxJPthi2gaP6OpEwDqzRf6y2B9mE+Jip0XoSfUfmpZK/OOS+Z3+F4yy1N0ZpW3RXQQ3ytQJxHWmyweQDH25RX6V1RqJClrCYozJQkkDmQRfyvHHCS6HNEuxRS3KkMpII3EEgjuIh01Y1ybEJVSbg5LM4g8n7PpefMJMEEZNcHIya4Nyghd1G0kZ1MFY3aWcB5ld6nyy+rF7V1Cy0Z2NlUFj3CNSdqzUnasrNY9PJSJc9Z29BOfaeQjM9K6XnVDXmuSOCjJB3D+pzjxpXSDVE1pr72OQ+avBR3f3PGIkZ5zcjPOdhBDJoPU+bUIJjMJSH0bqSzDna4sO28cdYNVptKuO4mS9xYCxBO64zsDzuYXS6s5pdWQ9D6bnUx+Lbq8UOaHw4d4jTtA6ZSql40yIydTvU/1HI8fMRj8WWr2lTTT1mfJ3OOaHf4jeO6GhOjsJ0bBFdpXTcinHxjgHgozc+A95yiTWoXkuEYgsjBWU5gkZEERipN8zvOZvvv2xWc9JWc9I26W16mvdZC9GvzjYv/Ye3vhVnzWdizksx3liSfMx4giDk3yQcm+T5hHKNV1GH+RlfX++0ZXGq6j/AKDK+v8AfaHxcj4uT1rfXzZFMZkqwOIAki9lOVxwvfDvvvjLqurea2KY7OebEm3dy8I1/TNH00iZL4spA9bgfO0ZVozQs+o/NSyR845L5nf3CO5U7GyJ2V8EONPs/mEdecin6KlveVj1UbP3A6k5WPJkK+0FvdCe3LsJol2EyLDRGmZ1M15bZcUOaHvH9RnEato3kuUmKVYbwfeOY7Y4Qu6F4Ng0DphKqUHXIjJl4q3LtHIxZRmGoVYZdWF+TMBUjtALA+wj6xjT40wlqRohK0EEEEOOEEEEABBBBABD0joyVPCiauIK2IA7r2Iz5jPdEtFAAAFgMgBuA5R9ggAIIIIAMl1tohJq5iqLKbMByxC5Hde8U8W2tVaJ1XNZc1Bwr3KLX8SCfGKmMkuTJLkdNmb9eeOBVD5Fv7xZbRa3BTrLG+Y2fqrmf5isRdmlMQs6ZwJVR9W5P3hFftHnXqUXgssHxYm/sURW6xlbrGKcT9BUPT1EuWdzN1vVGbewEeMQIadnUq9UzfNlnzJUe68SirZOKtmkKLCwyEc6qnWYjIwurAgjsMdYI1moxKqkGW7Id6MynvBt/SOUXOuErDWzh2g+aqfeYpoxtUzI1TNV1KrOlo0uc0uh+ru/lKwrNqZOmVE21pcrG1mbO6k3GFRmcjxtFjszndScnJlb7QI/3BDrGhJSirLpKUVZRaI1Vp5Fjh6Rx8p7Gx7BuHv7YzLSP56b+8f7xjaoxSv/ADsz1395hMqSSoXIkkqOEarqT+gyvr/faMqjVtSv0GT9f77RzFycxcl5HwC0fY5VM4IjOb2VSxtvsBfLyjQXOsEKf+P6f9nO+zL/ABxCrdoGVpMnPnMO76q7/OE9yImuJy2mYccm1sWF788Nxh9uL2wlx3rax5zmZMYsx3n+g5DsjkiEkAAknIAC5J5ACM8nbshJ27LrUqSWrZVvk4mPcFI95A8Y1aFvUzV80yF5g+NcZj5i/N7+J8OUMkaMcaRfGqQQQQQ44QQQQAEEEEABBBBAAQsa66f6CWZUs/GuOHyFO9u87h58Ik60axLSrYWaaw6q8B9Juzs4+ZGX1E9pjF3JZmNyTvJiWSdbIlknWyOcdJElnYIouzEADmTHONF1J1c6EdPNHxjDqKd6KeJ+kfYMuJiMY6mSjHUy/wBC6OFPISUM8IzPNjmT5kxnuvp/zrdip7v+sahGY7QUtWHtlofeP6RbJ8S2T4i3Dls0Hxs71F95/tCbDjs1b46aOaA+R/6xLH8kSh8kaDBBBGo0mWa9D/OzO5PuiKCL3XZ7103swD+Rf7xRRkl8mZZcsddmZ68/ul+9ofYRdmSfnz+7H3v+kPUaMfxL4/iEYpXfnZnrt7zG1xidb+cf1295hM3QTL0OMavqV+gyfrffaMojV9S/0KT3N95oXFycxcl3EPTH6PO/dv8AdMTI8TpQdSrC4YEEcwcjujQXMQgjVv8ACFH+x/nmfiiLV6j0zDqY5Z5hiR5PeM/tSM/tMzOGrVjWCmpyA0jC24zQSzeRzA9Xyiq0/oKZSOA/WVvRcbj2EcD2RVQibixU3Fm201QsxQ6MGU7iDlHWMq1S02aacAT8U5AccATkH7COPZ4RqsaYS1I0QlqQQQQQwwQQQQAEEEEABC5rTrOtMCkuzTiN3BO1u3kIia2a2CVeVIIMzczbwnYObe72RnjsSSSSSTck5knmTziU8lbIlPJWyPc+czsXclmY3JO8mPAEfIadWK2ip7TJhZ53PAcKdi9v0vLtilbIpWy21R1TwWnTx196Ifk/Sb6XIcO/c5wt/wCN6Xm/2DB/jal+c/2DGiLilszRFxS2GSEHaXTdeTM5qyHwNx95vKGXRus1PPmCXLLFjci6kbs98eNcdHGfSuALsnXXvG8eKk+NoJfVHYJfVHYymGLUGpwVig/LVl8cm/3PbC7HSmntLdXXJlIYd4zjMnTszp07Nugiu0LpiXUywyEXt1lv1lPI9nbxiDrZp5aeUyqw6ZhZQN63+WeVuHM+Ma9SqzVqVWZ1p2p6SpnONxdrdwNh7AIgwR7kyi7BVF2YgAcycgIycmTk0bZ1TYaUufluSO4WX3hoaYi6MoxJkpLHyFAvzPE+JufGJUa4qlRriqVBGJVf5x/Wb3mNtjEqr039ZveYlm6EsvQ5RrGpn6FJ7m+80ZPGsam/oUnub7xhcXJzFyXUEU2tWlzSyA6gFi6qAb25nd2A+yK3R2vUh8pqtKPO2JfNc/ZFnJJ0VcknQ1wRAkaap39GfLP11B8ibx8qdOU8sXadL7gwJ8hcmO2jtoga8ywaKYT8koV7DiA9xI8YyyGbW7Wb4TaXLBEoG5JyLnhlwA5f2hZjPkab2M+RpvYDFx/iWo+f74q5EkuyoouzEKO85CNK/wAGyOXsjkIt8BGLfAyQQQRqNIQQQQAEQ9MMRTziCQRLcgjeDhOcTI4V1P0kp0vbGjLe17XBF7eMDBmKQQ7/AJPT/qB/C/8AvHz8nrf6gfwj+OMvty7Gb25dhJgh2/J63+oH8M/ij5+T1v26/wAM/ig9uXYPbl2EqCHT8nz/ALdf4Z/FB+T5/wBuv2D+KD25dg0S7FZqH+mp6r+6NRhT1e1RamniaZqsAGFgpG8d8NkXxppblsaaW5mWuWr5kTDNQfEub5fIY/JPYTu8uV1qNwmywwKsAQRYgi4I5EQnaW1DRiWkPg+g1yvgd49sTnj6oSePqhABgiyr9CzJLYWKE9hP9QIkaL1amz/RZB3lv6LE9LJaWUsPeomrxUiomi2XxSnfn8s+G7vvyiw0LqZKkkNMPSuN1xZAeeHie/yhnisMdbstDHW7CCCCLFQjEan029ZvfG3Rnk3UOeWJ6SVmSd7/AIYlli3VEsib4FCNZ1O/QpPcfvGFL/ANR+0leb/hh30DRNIp5cpiCyixIvbeTlfvjmOLT3OY4tPcTdpNXebLlD5Klj3sbDyCn7UJ0bDpXQkmoHxqAngwyYeI9xyhXrNn/wCyneDr/vL/AGjk4Sbs5ODbsRoIvqzVSdK9JpZ7mb+qxHkavTXNgU8S34YnpZPSypgAhyo9QJh/OTUUfQBY+ZtaGjQ+rUimzVcT/PfNvDgPAQyxtjrG2UupWrJlkT5ws9uoh3qD8o/Stlbhc8dzlBBGiMUlSLxSS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xQSERUUExQWFhUXGBgZFxgXFxUeFxgXHCAdHR0XHB0YHyggHRwlHBYYITEhJSorLi4uFx8zODMsNygtLiwBCgoKDg0OGxAQGy0kICQtLCwsLC0sLCwsLC8sLCwsLCwsLCwsLCwsLCwsLywsLCwsLCwsLCwsLCwsLCwsLCwsLP/AABEIAL4BCQMBIgACEQEDEQH/xAAcAAACAwEBAQEAAAAAAAAAAAAABgQFBwMCAQj/xABPEAACAAQCBgYECQoDBgcBAAABAgADBBESIQUGBzFBURMiYXGBkTJyobEUI0JSYoKSstIXMzQ1U3OTosHRFiRUdMLD0+HwFUODo7Pi8UT/xAAZAQADAQEBAAAAAAAAAAAAAAAAAgMEAQX/xAAtEQACAgEDAwMDBAMBAQAAAAAAAQIRAxIhMUFR8AQTMiJhoXGBscGR0fHhI//aAAwDAQACEQMRAD8A3GCCCAAggil0tpKYrmXLW5Ft1y3Pcu7xieXLHHHVI43RdQRS6v1zMWR7lhmDlu4jLt9/ZF1BhyrLDUgTsg6VmkKAr4CTv6lyBwGNgOI5xD0U80zMyCtjc3lE9noZxJ0rUBCh6l+t6Za3DcADeChq2drYpVrE2QtfvsRujNKnm+T2rY51LGCCONXULLUsxsOdid/dGxtJWxjtBFZRaSxsFLLfgVzVh71bsPtizhceSM1cTidhBBBDnQggggAIIIIACCCCAAggggAIIIIACCCCAAggggAIIIIACCCCAAggggAIIIIACKTS8pzM9L4uwJDHCnKxIN2Nxu7ou4rtNFgoZN97XCgtY8r7s/fGf1MU8bvpvsclwcNFU6q91D5jfhKy+4A5nvN4uIXtFzSJ9nsGsR1nLPnwFuqN26whhhfSNOG3c5HghV07Cy9dRcNkzFQd2dxxH9YKGcGY2fFYbsSEDxADecc9Lscs7DO95RdT3kDKDQqHCxsgucujJwnttfLf2Qan72nzjzmg6ljFXpjO2bLh+WMwpPB1+aRx7YtIp5s+7kkrhuVExd6H5jjit+eXvhvUNaa7+efyjrOmhpQUt1MLG17egwzsycLHPKLSI9DIwJawFySQCSo9W+4cbcLxIh8MNMEgQQQRxqKpJYu7qg5swA9sVOnaCIMnTFO5ss+Ux5CYhPsMToACCPjMBvNojmvlDfNT7a/3gAkwRzlT1b0WVu4g+6OkABBHxmA3mPnSDmPOAD1BHnGOYj6DAB9ggggAIIIIACCCCAAggggAIIIIACCCCAAjxNTEpBvYi2RsY9wGB7gJ9FOYPZbhVPyEBYgHiRYm/aYbZT4lBsRfgd8KVTQPLJVgxQGwsbLn2m4hj0RLwylUgqc8iwJAvzHCPL9A5xk4ST/P/BInPSCNjUri3fIcBvst1WG7fHXR2YZja5OZAKk2+cp3N/0jtVU6uLEA23XvcdxGYPaI9SEKqASTbid/jzjasbWTV0886jVue3YAEnIDMxTU6EzArgYiMnUXSanEMN17cf8As2VdiwdU2N95tb630TuNt145aLklVORUHMIfkHiAeV8xHMi15Eu3nn9qwfJMAtH0mCFDanpU0+jnCmzTWEoHsa5b+RWHjF3sjkpaVYm67bSpju0mibBLFwZw9N/UPyV7d53i3FJoND1VaxaXKmz2v1nNznyLubX7zHXVPQ/wyskyDcKzXcjeEUFm7iQLA8yI/RdLTpJlhEVUloLADJVAiaWrdmSEHm3k9j8/z9QtIKLmkcjsaUx8lYmNH2O6OmyqacZomLimYVlviGEKN4VvRuzHhnhEOY0xT/t5X8RP7x1kV0pzZJiMd9lZSbc8jDKKTLQwxjK0zLNugu9J6s73y4RtXtV59aXFOitgw4rsq2xXtv3+id3KHnbl+cpPVne+XHXYZvrO6R/xYVq5EJRUs1PzYQ9MauVVAytNltKuepMVha/IMhyO/I2ORjQdlmuk2dM+CVDmYSpMqY3p9XMox+VlcgnPI3Jyiz2v6VkrRNILKZzshVQQWUKwYuRwFgRfjeEPZVQtM0lKZR1ZQd3PIFWQDvJceR5QcS2BL28qUWNW3IXl0vrzPcsZfo7RM2eSsmS0wqLkItyBzNo1Dbl6FL6033LC/sn0xIpZ85p8xZYaWoUtfM4r2ygkrkGWKllp+bC7/hGt/wBHP/ht/aNZ2Q6Om09HNWdLeUxqGYK6lSVwSxex4XB8ot/8c6P/ANXK8z/aLnR1fLnyxMkuHRr2ZdxsSD7QR4Qyiky2LFCMrTPz7r9+sqr95/urEKl0DVTUDy6ec6Hcyy3KnhkQOYibr5+sqr96fcI0zUHWijk6PkS5tTKR1DYlZgCLsxz8DCVbM8YKU2m65/kymZqzW2P+Uqd37Gb/AGjddcbjRdTwPwd/ux0la30LMFWqklmIAAcXJOQA8Y+a9/q2r/czPdDpJJmiONRi6dn516RvnHzMbfsp1j+E0vQubzZFlN97S/kN2kWwnuB4xkWrOjPhVUki9jMEwKeTiW7Ke7Eojpqzph6CrSbYjASk1OJS9nTvBFx2qISLozYpuDvoa/tamFdGuQSDjlZgkH0hyhF2PT2OkCCzEdBMNixIvil84dNq09Zmii6EMjNJZSNxUkEEdhyhI2NfrFv3Ez70uGfyLZH/APZG3wQQRQ1hBEda2Wb2YdX0jnYd53COsqYGAKkEHcRCqUXwwPcEEEMBTaSqmLtL6gQDrFrk2Iv6IN7dvCPi2Y4piYcgBOlucNuG45Dvy5x90zOeW4cYALFQWBJN87Zd0V+jumF2lqRliKWsjqeV9x/77I8vJOsri7e/a/02/wCP79BHyW0xSFwzDjQHJ19NDzNvvDxES5DkKLsHvuYWuw58ie7v7IqZNMcYmyWCBweo3zxvQjwPdaO/SjB1kwfGAOPmMcw44WLW8zFseSt2q/P5/wB7r9Dtlos0E2BvHuIMqVgmMwYBHNipB/OXtccr28TEvpBcjkL+Gf8AaNcJNrc6eiYzLbJUF6WQQOoZoYHjfC4IPIgkQ/6YkMyBkJxIcQHO3DyJii01oE11NOl5qJgV5V9yThmct9iwz7GMRyTlrUEvPP5QmROUWkZhspqAmk5WL5azEHeVxD7tvGN0r5ZaVMUZkowA7SCBH5ldJtPOsQ0udKcesjqbg+djyMa5q9tVp3QCrDSpgGbKrNLbtAW7DuIy5mKwkuGZ8GRJOMjNNMaoVdHLEyokhEJC3xy26xBNrKxPA+UMGxlR/wCIt+4mfelxbbT9bqSrpElU83G4mqxGCYoChXF7uoG9hlFVsZ/WLf7PM+/LhaSewijGORKJZ7cvztJ6k33pCNoXQFTV4/g0ozMFsdmRbYr29Jhf0Tu5Q87cfztL6k33pEjYZ/8A1/8Ao/8AEjrVyOyipZqfmxmVfQTJEwy5stpbjerCxz49oPMZRuGy6dStR3pZfRkNacGOJ8dt5awxAg5GwG8WGYii23aOBlyKgDNWMtj9FhiF+4oftxR7GdI4K15ROU6Xl2vLNx/Kz+UC2kdgvby6S425ejSd833JCDqzqzOr3dJBlgoAxxswFibZWU8ofduW6k753/Dhf2W6wU9FOnNUOUDooU4JjXIJJ9BTbfxgfy3OZEnmp8f+Hv8AJTX86f8AiP8A8uNR1F0PMo6GVIm4camYThJK9Z2YWJA4MOEQfylaN/1B/g1H/Li50DrDT1qs1PMxhCA3UmLYnMemov4Q0dN7Mvjhji/pf5MH16/WVV+9PuETtD7PqypkJPldFgcEridg2RIzGE8RziBrz+sar9639I0bUjXahp6GRJmz8MxFIYdHNNjiJ3hSDkRuMIkm9zNGMXN6hd0Zsyrpc+U7dDhSZLY2mG9lYE26vIRpevn6tq/3L+6Ig2iaO/1I/hzvwR110qFmaKqJiG6vILKc81YXBzz3GHSSWxpjGEYvSzHtm/60pfWf/wCN4utrur/QVIqEHxc/0uQmgZ/aAxd4aKXZv+tKX1n/APjeNw1n0KtZSzJDZYh1W+a4zVvA+YuOMLFWiOOGvG19zHqXTRm6EqKZjdpDymTtlNMUW+qxt3MojvsZ/WLf7PM+9LhNmpMkvMlsCrC8uYvcwJH2kB8BDnsY/WLf7PM+/Kjie6JwdzjfQ26CCCLHoilU2R3WZibrlhLUkLnniJ7uXLhE3QukDc4sCS/RUAWGLkOfaT2c4tq+hE1SNxtbEN9t9u7siqqtFOrLgVWVVsMXA7yxHE+fdHlSwZcM9Ud15z12/wACU0X8EVVHpU5CcMBb0bA5ju3i53X3xMra1ZS4mI7Bz7o9COeEo6rGtHPS+Doj0l8PMAkg8DFQJrS0dZTkhQsxDkbruYd187dkQ5VSHmTHmMQCrGwJz4BO3f7I9JOwKq2uTKmYrfTuw8AAD4mPLyepWSWpbdL69v7v9hG7LBqR5kzpEyBEuYtz1cRtfLnYRYVMoBCpuzOpUtYXJAYi9vG0SpDAqpX0SBbu4RHrWGKWLXOPfy6re+0b1ijCLff+2NRW0U3pkS7gZBSvHGhDBhzNhFqahGl4xmtjfu+V7vZCdTSzjQXKliLHvNr+YPlF5q42UyU3C5t2ei3tHtjH6T1Lk1Frna/0W39ixZc0oYKA28XF+YBsD3kWPjHWPii2UfY9VKlRQXtaNTaauzmqVmAWE1LB7cjcEMOwg2ztaEKr2QTQfiqmWw4Y0ZT/AClrwz6z7R5VHUtIMp5jIFxFWUAFhfDn2EHxiy1N1xl6R6TAjSzLw3DEEkNexFvVML9LZCSxTlXUQZOyGoJ61RJUfRV29hww5amagpQTTO6Z5kwoU9FVSxKkm2ZvdRx5xL1x1xTRxlY5TuJmKxQrkVtcG5+kPbEzVPWJK+QZ0tWQByhVrXBAB4ZbmB8YEo2EYY1KlyUm0HUuZpB5LJNROjVwcQY3xFTw9WOmzzVCZo7p+kmI/SdHbCGFsOLff1vZHnWfaJJoqgyGlTHZVUkoUsMWdsyM7WPjDBq5plKymSoQFVfF1WtiBVipBtlvWO7WdSg52uTlrdoT4bSTJFwrNYqx3BlIYE9lxY9hMIegNmlVTVMmeJ8k9G4Yiz5ruYbt5UsPGLrSu06RIqJkjoZzsj4Lp0di26wuwO/KHadOCIXY2Cgsx5AC5gpMHGE3fVCjtE1Rm6QEjonROj6S+PFniw2tYH5phMOyKq/byP8A3Pwxfja/S/sKjylfjh80VXrUSZc5L4ZiK4vvAIvY9o3RyosXTjyOzIjsjq/20jzmfhh42daqzdHpOWa6MZjKwwYsrC2eICLvWTTsuikGfNDlQVWyAFrtkN5A9sJrbXqbhIqPKV+OCophpxY5fcrdYtmVVUVc6ckyQFmOWAZplwDzshF4rfySVn7Wm+3N/wCXDronadQzmCsXkk5AzVAW/rKSB3m0Nmka1ZEmZOe+CWjO1szhUXNvAQaYs57WKW6McOyWt/aU325v/LjTK7Qkx9F/BAU6T4Osq5JwYgoW97XtccvCF19rlIN0moP1ZX9ZkdqTavRMbMs+X2sikf8Atsx9kC0oIe1G6fJTaobOaulrZM+Y8gpLLFgjzC2aMuQMsDew4xqsRdG6SlVEsTJMxZiHipvnyPI9hzjrVVCS0Z5jBEUXZmIAA5kmGSSLQhGK2M92gbPplXUCfTGWpZbTQ7Mt2FgrDCpuSMj6o7Y+bO9R6mhq2nTjKKmUyDA7E4iyHcVGVkMS63axRI1kWdNHzlVQvhjYH2RYaubQaWsmrJQTUmNfCrpvsCTmhYDIHfaF+mySWJztPcbYIIIc0BBBBABA0lIteauFXAzcrcheNhz/APyF+dJZwGwmzG0tT6THeWPZ7OWWcNzKCLHMHfC5pcz1LC5KuQLgZAcFHLt5x53rcSS1b19u/fz9+KEkiLTUoDbw5Jwr80vxPaqjO/E2iQ4VTMYEDH8VLvuwqArNlv3WFuPfEeXVKqEg2f0FA+QnFhzY558zEvR8lXAmG3UNwt7lUW+EAcy3HjbtjHjUXUY1fP6dPP2+4qLSXWoi4AcTIAuEDMndYc/6cY5YyHnWFzjl+AKrc+V4oZkhmnBR6ZN2PJjmfAA28DF3Qp0SBixZpnR3ubm7G1/L7saseeWR01SV7/s/zuhk7KjoSZMqYvyA9/qtiHvPlDHRSApdsus11PHCQD94mIGhJA6Io27qt4OouPeItKSWVRVOZUAX52yvFPSYaqX2X+VsEUdo8TZgVSzGwAJJ5AbzHuFPajpPoNHTQDZptpS/X9L+QPG5ujsnpTZlOgaQ6U0m+K9pvTTG+iuFsHkxljwiVsr0iafSSI2QmhpTA8G3jxxJh+tHnZ1rJT0EybMnJMZnVUTo1U2W5LXxMN5CfZil0zpJDXTKimDKpmidLDABg1w5uASPTvx3WiX3MCaSUutmsbZaHHQCZxlTUb6rXQjzZfKKrYdV9SplcmSYPrAqfuL5w66ZlrXaOmYMxOkFk7yuJD52jIdl+lxT1E9z6PwWa3jLs49gbzhntKy8/pyqXcrtaJjVVdWzVzCs7fUlssoHywmNH2NV4+AzlY5SprHuRlDe8PCls40MaiRpFjmxpjKU83cFj7UQ+MQdS9LdDS6SW9sdMLd5PRgjxniOLZ2Sg9MlJ9bOepVOazSspmHpTWnv2YSZmf1sI8Y1TappPoNHTAD1pxEodzZv/IG84UtiGjrzKieR6KrKU9rHE3sVPOOG2rSeOplU4OUpC7eu+4HtCqD9eBbRHj9OFvuKaaEJ0a1XY5VAl9mDDmftsojUdjek+komkk9aQ5A9R+sp+0XH1YV5Gs9CNDmhPSdIZZzwdXpicYN77hMtnyERNkGk+ir+jJ6s9Cv116y+wOPrQLZoXG1GcafI9bYf1af3sv3wobI9BU9V8J+ESlmYOiw4r5Yukvb7I8obtsX6tP72X7zGYapvpACaaDpLdXpcAln52H0xf526Oy+Q2VpZVavb/ZYbUdXpFHUyxIGFZiFilycJBtcXzseX0TDvoqod9W3L3JFNUKL/ADVxqv8AKBGXUcxZ9YP/ABGbOALYZrH01INsLYvQUbjYdXly3HWunWVoupSWoVEppiqo3BQhAHlHF1YYlblJcdjH9m2iJNVXCVPTGnRu2G7DMFbG6kHiY0TTmy2kmSz8HBkTLdU4nZCeTBycvVt47oSdjv6y/wDRme9I3KOxSaGwQjKG6PzvqnpuZo6sBa6qH6OoQnKwOFr/AEkNyD2EbiYetuFY4l00oEhHaYzdpTDhB7OuTbmByjO9dHD19WUzBnTALcSDY27yDG7ayatS66mEmaSrLYo43o4Fr9ozII4g8DYji3TQmNNxlBGc7M9VKGsku08mZNDEGX0jLgXKzWQgm+ee7hwMPegtRaWjqfhEnGDgZMDNiUXIOIX617C2/jGT6b1HrqI9IFLqmYmyCbqOZA665bzuHOGPZ7tCnGclNVN0izCFSYbY1Y+irEekCbC++53nh1NLZo7jlGLUZRp9zXIIIIobAggggAI+EXj7BABV1eh1I+LUDO5Xgx4XO8Ab7COCU0yUVCDIsDMa1y3E2A3KALW35xdwRnfpoXcdn9vPP3ZyhdLspZ0TCxGVxmMRyvzmMc7cAIshTK9gD+bZMR5lBcDzYe2LAiIlVJlKt3IRetc4sIu28nMC+/OFXp3H7/jzxccco4Mt1HRkMGwgjmmIg+xvZFgi2AHIWz3xSLp6ikiwnJx9HE1r5kDDfK/CPSa2Uh/84eKuPesUxpR55BNdy7jHttek8U+TTg5S0MxvWfIeIVT9uNZpK6XNF5cxH9Vgbd9t0Qq3VqknOZk2mku7WuzIpY2FhckcgB4RRq1sLki5xpCZqNqHSTaGTNqZOOZMBe+OYOqxJTJWA9DCfGFvapqtJo2kPTpgluGVhiYjGLEG7EnME/ZjaZMoIoVQAqgAAZAAZADstEfSei5NQoSfLSYoOIBwCA1iL58bE+cDjsLLCnClyKeyHSfS6PEsnrSHZPqnrL4WbD9WMi1hpTTVtRLXLC81R+7cGw8Uf2x+hdF6Fp6bF0ElJWK2LAAL2va9uVz5xF0jqzRzXabOp5TObYnZRc2AAuewADwjjjaFnhcoJdUUGx+h6PRwc750x38B1B4dS/jGOaVpzIn1EkZBXeWRzVXuPuKfCP0FJ0vRSEWWk2UqqLKqEEAcureKudRaJqJjO607THNyWIDMfG0caVVZyeK4pJ8HjZXo/odGy2ORmlprdzZKfsKkZHVzDpHSZIv/AJieFU8pdwoPhLAPhH6Fl0qCUJSqBLwYAo3YLWAFuFoq6DVKikTFmyqeWjrfCwBuLgg8eRMdceENPE2ox6IqvyZaO/Yt/GnfijHq+W2j9IMFvenn4l5lVIZb96W84/SMUmk9UqOomGbOkK8xrXYlrmwsNx5ACBx7Bkwpr6dhd2tzlfRaupurTJTKeYIJB8oqthvo1ffJ9zw/1WgKeZIWneUGkphwoS1hhyXjfIR90NoGnpMXweUJeO2KxY3te28nmY7W9nfbfuKZj+2DR3R6QxgdWdLVu9l6jewIfGHiXpH4Rq88wm7fBZiMeOJFKEnvK38YZtNav01Xh+EShMwXw3LC2K1/RI34R5QUmrtNKp3pkl2kvixJicg4hY5k3FwOBjmndnFiak2uGYbqDp6XRVfTTQ5Xo3TqAE3JUjeRl1TDhrDtZDS2SklOrEW6SbhGHtVVJueVyLcjuhobZpo4/wDkMO6dP/HEim1J0dT9b4PLy4zSzgdvxpIEcUZISOPJFUmjMtmuqUyqqEnzFIp5bB8TX+NcG4Vb7xizJ3ZW45aRrxrkNHGR8X0nSF7jFYhVtcjI53YZHtiznazUkvLpky+Zdh/IDFFpvSei6sAVC9Ja4DYJgYA8mUBhBslsx1FQjUXuQX2u0uC4kzy/BSJYF+1sZy7beEZzqdo96vSMrAtgJonPhHVRFbGe4fJHeIfqXVfQjtk7DsebNUebW98PmhtE09NLw08tEQ59X5XaW3t3kmCnIT25za1NbdifBBBFDUEEEEABBBBAAQQQQAIWsWukwO0qQuDCSpdgC1wbGw3DMcb+EJ9TUPMbFMZnbmxJPthi2gaP6OpEwDqzRf6y2B9mE+Jip0XoSfUfmpZK/OOS+Z3+F4yy1N0ZpW3RXQQ3ytQJxHWmyweQDH25RX6V1RqJClrCYozJQkkDmQRfyvHHCS6HNEuxRS3KkMpII3EEgjuIh01Y1ybEJVSbg5LM4g8n7PpefMJMEEZNcHIya4Nyghd1G0kZ1MFY3aWcB5ld6nyy+rF7V1Cy0Z2NlUFj3CNSdqzUnasrNY9PJSJc9Z29BOfaeQjM9K6XnVDXmuSOCjJB3D+pzjxpXSDVE1pr72OQ+avBR3f3PGIkZ5zcjPOdhBDJoPU+bUIJjMJSH0bqSzDna4sO28cdYNVptKuO4mS9xYCxBO64zsDzuYXS6s5pdWQ9D6bnUx+Lbq8UOaHw4d4jTtA6ZSql40yIydTvU/1HI8fMRj8WWr2lTTT1mfJ3OOaHf4jeO6GhOjsJ0bBFdpXTcinHxjgHgozc+A95yiTWoXkuEYgsjBWU5gkZEERipN8zvOZvvv2xWc9JWc9I26W16mvdZC9GvzjYv/Ye3vhVnzWdizksx3liSfMx4giDk3yQcm+T5hHKNV1GH+RlfX++0ZXGq6j/AKDK+v8AfaHxcj4uT1rfXzZFMZkqwOIAki9lOVxwvfDvvvjLqurea2KY7OebEm3dy8I1/TNH00iZL4spA9bgfO0ZVozQs+o/NSyR845L5nf3CO5U7GyJ2V8EONPs/mEdecin6KlveVj1UbP3A6k5WPJkK+0FvdCe3LsJol2EyLDRGmZ1M15bZcUOaHvH9RnEato3kuUmKVYbwfeOY7Y4Qu6F4Ng0DphKqUHXIjJl4q3LtHIxZRmGoVYZdWF+TMBUjtALA+wj6xjT40wlqRohK0EEEEOOEEEEABBBBABD0joyVPCiauIK2IA7r2Iz5jPdEtFAAAFgMgBuA5R9ggAIIIIAMl1tohJq5iqLKbMByxC5Hde8U8W2tVaJ1XNZc1Bwr3KLX8SCfGKmMkuTJLkdNmb9eeOBVD5Fv7xZbRa3BTrLG+Y2fqrmf5isRdmlMQs6ZwJVR9W5P3hFftHnXqUXgssHxYm/sURW6xlbrGKcT9BUPT1EuWdzN1vVGbewEeMQIadnUq9UzfNlnzJUe68SirZOKtmkKLCwyEc6qnWYjIwurAgjsMdYI1moxKqkGW7Id6MynvBt/SOUXOuErDWzh2g+aqfeYpoxtUzI1TNV1KrOlo0uc0uh+ru/lKwrNqZOmVE21pcrG1mbO6k3GFRmcjxtFjszndScnJlb7QI/3BDrGhJSirLpKUVZRaI1Vp5Fjh6Rx8p7Gx7BuHv7YzLSP56b+8f7xjaoxSv/ADsz1395hMqSSoXIkkqOEarqT+gyvr/faMqjVtSv0GT9f77RzFycxcl5HwC0fY5VM4IjOb2VSxtvsBfLyjQXOsEKf+P6f9nO+zL/ABxCrdoGVpMnPnMO76q7/OE9yImuJy2mYccm1sWF788Nxh9uL2wlx3rax5zmZMYsx3n+g5DsjkiEkAAknIAC5J5ACM8nbshJ27LrUqSWrZVvk4mPcFI95A8Y1aFvUzV80yF5g+NcZj5i/N7+J8OUMkaMcaRfGqQQQQQ44QQQQAEEEEABBBBAAQsa66f6CWZUs/GuOHyFO9u87h58Ik60axLSrYWaaw6q8B9Juzs4+ZGX1E9pjF3JZmNyTvJiWSdbIlknWyOcdJElnYIouzEADmTHONF1J1c6EdPNHxjDqKd6KeJ+kfYMuJiMY6mSjHUy/wBC6OFPISUM8IzPNjmT5kxnuvp/zrdip7v+sahGY7QUtWHtlofeP6RbJ8S2T4i3Dls0Hxs71F95/tCbDjs1b46aOaA+R/6xLH8kSh8kaDBBBGo0mWa9D/OzO5PuiKCL3XZ7103swD+Rf7xRRkl8mZZcsddmZ68/ul+9ofYRdmSfnz+7H3v+kPUaMfxL4/iEYpXfnZnrt7zG1xidb+cf1295hM3QTL0OMavqV+gyfrffaMojV9S/0KT3N95oXFycxcl3EPTH6PO/dv8AdMTI8TpQdSrC4YEEcwcjujQXMQgjVv8ACFH+x/nmfiiLV6j0zDqY5Z5hiR5PeM/tSM/tMzOGrVjWCmpyA0jC24zQSzeRzA9Xyiq0/oKZSOA/WVvRcbj2EcD2RVQibixU3Fm201QsxQ6MGU7iDlHWMq1S02aacAT8U5AccATkH7COPZ4RqsaYS1I0QlqQQQQQwwQQQQAEEEEABC5rTrOtMCkuzTiN3BO1u3kIia2a2CVeVIIMzczbwnYObe72RnjsSSSSSTck5knmTziU8lbIlPJWyPc+czsXclmY3JO8mPAEfIadWK2ip7TJhZ53PAcKdi9v0vLtilbIpWy21R1TwWnTx196Ifk/Sb6XIcO/c5wt/wCN6Xm/2DB/jal+c/2DGiLilszRFxS2GSEHaXTdeTM5qyHwNx95vKGXRus1PPmCXLLFjci6kbs98eNcdHGfSuALsnXXvG8eKk+NoJfVHYJfVHYymGLUGpwVig/LVl8cm/3PbC7HSmntLdXXJlIYd4zjMnTszp07Nugiu0LpiXUywyEXt1lv1lPI9nbxiDrZp5aeUyqw6ZhZQN63+WeVuHM+Ma9SqzVqVWZ1p2p6SpnONxdrdwNh7AIgwR7kyi7BVF2YgAcycgIycmTk0bZ1TYaUufluSO4WX3hoaYi6MoxJkpLHyFAvzPE+JufGJUa4qlRriqVBGJVf5x/Wb3mNtjEqr039ZveYlm6EsvQ5RrGpn6FJ7m+80ZPGsam/oUnub7xhcXJzFyXUEU2tWlzSyA6gFi6qAb25nd2A+yK3R2vUh8pqtKPO2JfNc/ZFnJJ0VcknQ1wRAkaap39GfLP11B8ibx8qdOU8sXadL7gwJ8hcmO2jtoga8ywaKYT8koV7DiA9xI8YyyGbW7Wb4TaXLBEoG5JyLnhlwA5f2hZjPkab2M+RpvYDFx/iWo+f74q5EkuyoouzEKO85CNK/wAGyOXsjkIt8BGLfAyQQQRqNIQQQQAEQ9MMRTziCQRLcgjeDhOcTI4V1P0kp0vbGjLe17XBF7eMDBmKQQ7/AJPT/qB/C/8AvHz8nrf6gfwj+OMvty7Gb25dhJgh2/J63+oH8M/ij5+T1v26/wAM/ig9uXYPbl2EqCHT8nz/ALdf4Z/FB+T5/wBuv2D+KD25dg0S7FZqH+mp6r+6NRhT1e1RamniaZqsAGFgpG8d8NkXxppblsaaW5mWuWr5kTDNQfEub5fIY/JPYTu8uV1qNwmywwKsAQRYgi4I5EQnaW1DRiWkPg+g1yvgd49sTnj6oSePqhABgiyr9CzJLYWKE9hP9QIkaL1amz/RZB3lv6LE9LJaWUsPeomrxUiomi2XxSnfn8s+G7vvyiw0LqZKkkNMPSuN1xZAeeHie/yhnisMdbstDHW7CCCCLFQjEan029ZvfG3Rnk3UOeWJ6SVmSd7/AIYlli3VEsib4FCNZ1O/QpPcfvGFL/ANR+0leb/hh30DRNIp5cpiCyixIvbeTlfvjmOLT3OY4tPcTdpNXebLlD5Klj3sbDyCn7UJ0bDpXQkmoHxqAngwyYeI9xyhXrNn/wCyneDr/vL/AGjk4Sbs5ODbsRoIvqzVSdK9JpZ7mb+qxHkavTXNgU8S34YnpZPSypgAhyo9QJh/OTUUfQBY+ZtaGjQ+rUimzVcT/PfNvDgPAQyxtjrG2UupWrJlkT5ws9uoh3qD8o/Stlbhc8dzlBBGiMUlSLxSSo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>
              <a:solidFill>
                <a:prstClr val="black"/>
              </a:solidFill>
            </a:endParaRPr>
          </a:p>
        </p:txBody>
      </p:sp>
      <p:sp>
        <p:nvSpPr>
          <p:cNvPr id="9" name="AutoShape 6" descr="Displaying The-Green-Community-Award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848" y="3418445"/>
            <a:ext cx="1238484" cy="1122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951" y="876889"/>
            <a:ext cx="3606600" cy="20404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234" y="3135456"/>
            <a:ext cx="3133876" cy="2635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53" y="4669554"/>
            <a:ext cx="2675898" cy="1876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7055" y="5292273"/>
            <a:ext cx="1072989" cy="926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248" y="5307272"/>
            <a:ext cx="1231499" cy="9266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0682" y="5292273"/>
            <a:ext cx="2019282" cy="8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5" y="390525"/>
            <a:ext cx="9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002060"/>
                </a:solidFill>
              </a:rPr>
              <a:t>Recreationa</a:t>
            </a:r>
            <a:r>
              <a:rPr lang="en-IE" sz="3200" b="1" dirty="0">
                <a:solidFill>
                  <a:srgbClr val="002060"/>
                </a:solidFill>
              </a:rPr>
              <a:t>l</a:t>
            </a:r>
            <a:r>
              <a:rPr lang="en-IE" sz="3200" b="1" dirty="0" smtClean="0">
                <a:solidFill>
                  <a:srgbClr val="002060"/>
                </a:solidFill>
              </a:rPr>
              <a:t> Trail Development</a:t>
            </a:r>
            <a:endParaRPr lang="en-IE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78" y="2110235"/>
            <a:ext cx="2067561" cy="29327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2629" y="2671948"/>
            <a:ext cx="6317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b="1" dirty="0" smtClean="0">
                <a:solidFill>
                  <a:srgbClr val="002060"/>
                </a:solidFill>
              </a:rPr>
              <a:t>Local interest </a:t>
            </a:r>
          </a:p>
          <a:p>
            <a:r>
              <a:rPr lang="en-IE" sz="4800" b="1" dirty="0" smtClean="0">
                <a:solidFill>
                  <a:srgbClr val="002060"/>
                </a:solidFill>
              </a:rPr>
              <a:t>Local health</a:t>
            </a:r>
            <a:endParaRPr lang="en-IE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2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2720</TotalTime>
  <Words>676</Words>
  <Application>Microsoft Office PowerPoint</Application>
  <PresentationFormat>Widescreen</PresentationFormat>
  <Paragraphs>131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Wingdings 2</vt:lpstr>
      <vt:lpstr>HDOfficeLightV0</vt:lpstr>
      <vt:lpstr>1_HDOfficeLightV0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Cloughjordan- An Award Winning Village Today! </vt:lpstr>
      <vt:lpstr>PowerPoint Presentation</vt:lpstr>
      <vt:lpstr>PowerPoint Presentation</vt:lpstr>
      <vt:lpstr> Walks Group : Knockanacree Community Woodlands Project.</vt:lpstr>
      <vt:lpstr> Walks Group : EU/LIFE Scohaboy Raised Bog Restoration project  (National Demonstration Site)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Fahy</dc:creator>
  <cp:lastModifiedBy>User</cp:lastModifiedBy>
  <cp:revision>162</cp:revision>
  <dcterms:created xsi:type="dcterms:W3CDTF">2014-06-19T06:52:46Z</dcterms:created>
  <dcterms:modified xsi:type="dcterms:W3CDTF">2015-09-29T09:58:42Z</dcterms:modified>
</cp:coreProperties>
</file>