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87" r:id="rId3"/>
    <p:sldId id="293" r:id="rId4"/>
    <p:sldId id="294" r:id="rId5"/>
    <p:sldId id="295" r:id="rId6"/>
    <p:sldId id="298" r:id="rId7"/>
    <p:sldId id="292" r:id="rId8"/>
    <p:sldId id="297" r:id="rId9"/>
    <p:sldId id="299" r:id="rId10"/>
    <p:sldId id="290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191"/>
    <a:srgbClr val="008000"/>
    <a:srgbClr val="BF4827"/>
    <a:srgbClr val="99391F"/>
    <a:srgbClr val="CC6600"/>
    <a:srgbClr val="800000"/>
    <a:srgbClr val="CC33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40" autoAdjust="0"/>
  </p:normalViewPr>
  <p:slideViewPr>
    <p:cSldViewPr>
      <p:cViewPr varScale="1">
        <p:scale>
          <a:sx n="83" d="100"/>
          <a:sy n="83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98A6F6-5758-4772-8483-727FF6B8EE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120F32E-4D90-4C28-9700-421BE3DFF123}" type="datetimeFigureOut">
              <a:rPr lang="en-IE"/>
              <a:pPr>
                <a:defRPr/>
              </a:pPr>
              <a:t>28/09/2015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96F366-3670-4592-B764-7D4F2163BE7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107A49-393B-4D0B-9B24-4E95DE40E1E6}" type="slidenum">
              <a:rPr lang="en-IE" smtClean="0"/>
              <a:pPr/>
              <a:t>2</a:t>
            </a:fld>
            <a:endParaRPr lang="en-I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FA12A7-9C07-4BEF-BC66-A43A2068B2DA}" type="slidenum">
              <a:rPr lang="en-IE" smtClean="0"/>
              <a:pPr/>
              <a:t>3</a:t>
            </a:fld>
            <a:endParaRPr lang="en-I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FA12A7-9C07-4BEF-BC66-A43A2068B2DA}" type="slidenum">
              <a:rPr lang="en-IE" smtClean="0"/>
              <a:pPr/>
              <a:t>4</a:t>
            </a:fld>
            <a:endParaRPr lang="en-I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107A49-393B-4D0B-9B24-4E95DE40E1E6}" type="slidenum">
              <a:rPr lang="en-IE" smtClean="0"/>
              <a:pPr/>
              <a:t>5</a:t>
            </a:fld>
            <a:endParaRPr lang="en-I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107A49-393B-4D0B-9B24-4E95DE40E1E6}" type="slidenum">
              <a:rPr lang="en-IE" smtClean="0"/>
              <a:pPr/>
              <a:t>6</a:t>
            </a:fld>
            <a:endParaRPr lang="en-I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107A49-393B-4D0B-9B24-4E95DE40E1E6}" type="slidenum">
              <a:rPr lang="en-IE" smtClean="0"/>
              <a:pPr/>
              <a:t>7</a:t>
            </a:fld>
            <a:endParaRPr lang="en-I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FA12A7-9C07-4BEF-BC66-A43A2068B2DA}" type="slidenum">
              <a:rPr lang="en-IE" smtClean="0"/>
              <a:pPr/>
              <a:t>8</a:t>
            </a:fld>
            <a:endParaRPr lang="en-I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FA12A7-9C07-4BEF-BC66-A43A2068B2DA}" type="slidenum">
              <a:rPr lang="en-IE" smtClean="0"/>
              <a:pPr/>
              <a:t>9</a:t>
            </a:fld>
            <a:endParaRPr lang="en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CAF1E-863B-40F5-B8D5-52099BF4A2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891C8-A579-4B71-923A-E685B07C57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5A49-89D1-467B-B7D7-AF5D1A04D6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E681-3405-4AD2-97EE-76BDDF9E2B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79CE-C899-4611-8343-9FA785F7E2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44EF9-DBF2-4905-8A1A-BBDCAF29D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45718-2BCD-4B1C-AA4E-43D7A35753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7A36-8BA0-4802-ADD6-E29B5485C6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62F0-3908-4851-BC84-FC462499B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F00A-1050-4FB9-81A8-2423CE4E83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A8C8B-E618-48E6-8023-CDB7795979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25E975-AF9A-44BB-A604-A50BABC368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31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6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4.jpeg"/><Relationship Id="rId5" Type="http://schemas.openxmlformats.org/officeDocument/2006/relationships/image" Target="../media/image9.jpeg"/><Relationship Id="rId10" Type="http://schemas.openxmlformats.org/officeDocument/2006/relationships/image" Target="../media/image23.jpeg"/><Relationship Id="rId4" Type="http://schemas.openxmlformats.org/officeDocument/2006/relationships/image" Target="../media/image7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8.jpeg"/><Relationship Id="rId5" Type="http://schemas.openxmlformats.org/officeDocument/2006/relationships/image" Target="../media/image9.jpeg"/><Relationship Id="rId10" Type="http://schemas.openxmlformats.org/officeDocument/2006/relationships/image" Target="../media/image27.jpeg"/><Relationship Id="rId4" Type="http://schemas.openxmlformats.org/officeDocument/2006/relationships/image" Target="../media/image7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30.jpeg"/><Relationship Id="rId4" Type="http://schemas.openxmlformats.org/officeDocument/2006/relationships/image" Target="../media/image7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496300" cy="2089150"/>
          </a:xfrm>
          <a:solidFill>
            <a:srgbClr val="99391F"/>
          </a:solidFill>
        </p:spPr>
        <p:txBody>
          <a:bodyPr/>
          <a:lstStyle/>
          <a:p>
            <a:r>
              <a:rPr lang="en-IE" sz="4000" b="1" dirty="0" smtClean="0">
                <a:solidFill>
                  <a:schemeClr val="bg1"/>
                </a:solidFill>
                <a:latin typeface="Calibri" pitchFamily="34" charset="0"/>
              </a:rPr>
              <a:t>Impacts of Raised Bog Restoration on Birds</a:t>
            </a:r>
            <a:r>
              <a:rPr lang="en-IE" sz="1200" dirty="0" smtClean="0">
                <a:solidFill>
                  <a:srgbClr val="E3D191"/>
                </a:solidFill>
                <a:latin typeface="Calibri" pitchFamily="34" charset="0"/>
              </a:rPr>
              <a:t/>
            </a:r>
            <a:br>
              <a:rPr lang="en-IE" sz="1200" dirty="0" smtClean="0">
                <a:solidFill>
                  <a:srgbClr val="E3D191"/>
                </a:solidFill>
                <a:latin typeface="Calibri" pitchFamily="34" charset="0"/>
              </a:rPr>
            </a:br>
            <a:r>
              <a:rPr lang="en-IE" sz="3200" dirty="0" smtClean="0">
                <a:solidFill>
                  <a:srgbClr val="E3D191"/>
                </a:solidFill>
                <a:latin typeface="Calibri" pitchFamily="34" charset="0"/>
              </a:rPr>
              <a:t>Alex Copland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45125"/>
            <a:ext cx="144145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0" name="Picture 18" descr="Reed Bunting (RSP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19875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59" y="2360563"/>
            <a:ext cx="4248473" cy="347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urlew (RSPB1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784047"/>
            <a:ext cx="2088232" cy="194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1" name="Picture 8" descr="Skylark in fligh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492896"/>
            <a:ext cx="20780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" name="Picture 19" descr="Meadow Pipit (RSPB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9" y="4005064"/>
            <a:ext cx="19829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Raised Bog Restoration Project Irela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6093296"/>
            <a:ext cx="1295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http://www.donegalcoco.ie/NR/rdonlyres/97379B2F-13CF-47AB-8852-A8515D5ECFDB/6975/AHG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6093296"/>
            <a:ext cx="1965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http://greenly.ro/greenly.ro/wp-content/uploads/2013/01/life-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6021288"/>
            <a:ext cx="8413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http://ec.europa.eu/environment/life/toolkit/comtools/resources/images/natura20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5877272"/>
            <a:ext cx="9699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7380312" y="5877272"/>
            <a:ext cx="1512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E" sz="800" b="1" dirty="0">
                <a:latin typeface="Calibri" pitchFamily="34" charset="0"/>
              </a:rPr>
              <a:t>LIFE09 NAT/IE/000222 "Demonstrating Best Practice in Raised Bog Restoration in Ireland“  which is funded by the EU, NPWS and </a:t>
            </a:r>
            <a:r>
              <a:rPr lang="en-IE" sz="800" b="1" dirty="0" err="1">
                <a:latin typeface="Calibri" pitchFamily="34" charset="0"/>
              </a:rPr>
              <a:t>Coillte</a:t>
            </a:r>
            <a:r>
              <a:rPr lang="en-IE" sz="800" b="1" dirty="0">
                <a:latin typeface="Calibri" pitchFamily="34" charset="0"/>
              </a:rPr>
              <a:t> - see </a:t>
            </a:r>
            <a:r>
              <a:rPr lang="en-IE" sz="800" b="1" u="sng" dirty="0">
                <a:solidFill>
                  <a:srgbClr val="0070C0"/>
                </a:solidFill>
                <a:latin typeface="Calibri" pitchFamily="34" charset="0"/>
              </a:rPr>
              <a:t>www.raisedbogrestoration.ie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496300" cy="2089150"/>
          </a:xfrm>
          <a:solidFill>
            <a:srgbClr val="99391F"/>
          </a:solidFill>
        </p:spPr>
        <p:txBody>
          <a:bodyPr/>
          <a:lstStyle/>
          <a:p>
            <a:r>
              <a:rPr lang="en-IE" sz="4800" b="1" dirty="0" smtClean="0">
                <a:solidFill>
                  <a:schemeClr val="bg1"/>
                </a:solidFill>
                <a:latin typeface="Calibri" pitchFamily="34" charset="0"/>
              </a:rPr>
              <a:t>Thank you!</a:t>
            </a:r>
            <a:endParaRPr lang="en-IE" sz="48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45125"/>
            <a:ext cx="144145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0" name="Picture 18" descr="Reed Bunting (RSP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19875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59" y="2360563"/>
            <a:ext cx="4248473" cy="347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urlew (RSPB1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784047"/>
            <a:ext cx="2088232" cy="194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1" name="Picture 8" descr="Skylark in fligh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492896"/>
            <a:ext cx="20780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" name="Picture 19" descr="Meadow Pipit (RSPB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9" y="4005064"/>
            <a:ext cx="19829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Raised Bog Restoration Project Irela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6093296"/>
            <a:ext cx="1295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http://www.donegalcoco.ie/NR/rdonlyres/97379B2F-13CF-47AB-8852-A8515D5ECFDB/6975/AHG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6093296"/>
            <a:ext cx="1965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http://greenly.ro/greenly.ro/wp-content/uploads/2013/01/life-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6021288"/>
            <a:ext cx="8413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http://ec.europa.eu/environment/life/toolkit/comtools/resources/images/natura20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5877272"/>
            <a:ext cx="9699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7380312" y="5877272"/>
            <a:ext cx="1512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E" sz="800" b="1" dirty="0">
                <a:latin typeface="Calibri" pitchFamily="34" charset="0"/>
              </a:rPr>
              <a:t>LIFE09 NAT/IE/000222 "Demonstrating Best Practice in Raised Bog Restoration in Ireland“  which is funded by the EU, NPWS and </a:t>
            </a:r>
            <a:r>
              <a:rPr lang="en-IE" sz="800" b="1" dirty="0" err="1">
                <a:latin typeface="Calibri" pitchFamily="34" charset="0"/>
              </a:rPr>
              <a:t>Coillte</a:t>
            </a:r>
            <a:r>
              <a:rPr lang="en-IE" sz="800" b="1" dirty="0">
                <a:latin typeface="Calibri" pitchFamily="34" charset="0"/>
              </a:rPr>
              <a:t> - see </a:t>
            </a:r>
            <a:r>
              <a:rPr lang="en-IE" sz="800" b="1" u="sng" dirty="0">
                <a:solidFill>
                  <a:srgbClr val="0070C0"/>
                </a:solidFill>
                <a:latin typeface="Calibri" pitchFamily="34" charset="0"/>
              </a:rPr>
              <a:t>www.raisedbogrestoration.ie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065212"/>
          </a:xfrm>
          <a:solidFill>
            <a:srgbClr val="99391F"/>
          </a:solidFill>
        </p:spPr>
        <p:txBody>
          <a:bodyPr/>
          <a:lstStyle/>
          <a:p>
            <a:r>
              <a:rPr lang="en-IE" sz="3200" smtClean="0">
                <a:solidFill>
                  <a:schemeClr val="bg1"/>
                </a:solidFill>
                <a:latin typeface="Calibri" pitchFamily="34" charset="0"/>
              </a:rPr>
              <a:t>Raised Bog Restoration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45125"/>
            <a:ext cx="144145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250825" y="1484313"/>
            <a:ext cx="4033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000" b="1" dirty="0">
                <a:latin typeface="Calibri" pitchFamily="34" charset="0"/>
              </a:rPr>
              <a:t>Removal of conifers</a:t>
            </a:r>
          </a:p>
          <a:p>
            <a:pPr algn="ctr"/>
            <a:endParaRPr lang="en-IE" sz="2000" b="1" dirty="0">
              <a:latin typeface="Calibri" pitchFamily="34" charset="0"/>
            </a:endParaRPr>
          </a:p>
        </p:txBody>
      </p:sp>
      <p:pic>
        <p:nvPicPr>
          <p:cNvPr id="6149" name="Picture 3" descr="Raised Bog Restoration Project Ire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516563"/>
            <a:ext cx="1295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6875463" y="5516563"/>
            <a:ext cx="2017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 dirty="0">
                <a:latin typeface="Calibri" pitchFamily="34" charset="0"/>
              </a:rPr>
              <a:t>LIFE09 NAT/IE/000222 "Demonstrating Best Practice in Raised Bog Restoration in Ireland“  which is funded by the EU, NPWS and </a:t>
            </a:r>
            <a:r>
              <a:rPr lang="en-IE" sz="1000" b="1" dirty="0" err="1">
                <a:latin typeface="Calibri" pitchFamily="34" charset="0"/>
              </a:rPr>
              <a:t>Coillte</a:t>
            </a:r>
            <a:r>
              <a:rPr lang="en-IE" sz="1000" b="1" dirty="0">
                <a:latin typeface="Calibri" pitchFamily="34" charset="0"/>
              </a:rPr>
              <a:t> - see </a:t>
            </a:r>
            <a:r>
              <a:rPr lang="en-IE" sz="1000" b="1" u="sng" dirty="0">
                <a:solidFill>
                  <a:srgbClr val="0070C0"/>
                </a:solidFill>
                <a:latin typeface="Calibri" pitchFamily="34" charset="0"/>
              </a:rPr>
              <a:t>www.raisedbogrestoration.ie</a:t>
            </a:r>
          </a:p>
        </p:txBody>
      </p:sp>
      <p:sp>
        <p:nvSpPr>
          <p:cNvPr id="6151" name="AutoShape 6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6152" name="AutoShape 8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pic>
        <p:nvPicPr>
          <p:cNvPr id="6153" name="Picture 10" descr="http://greenly.ro/greenly.ro/wp-content/uploads/2013/01/life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373688"/>
            <a:ext cx="8413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http://www.donegalcoco.ie/NR/rdonlyres/97379B2F-13CF-47AB-8852-A8515D5ECFDB/6975/AHG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4163" y="6237288"/>
            <a:ext cx="1965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4" descr="http://ec.europa.eu/environment/life/toolkit/comtools/resources/images/natura2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6021388"/>
            <a:ext cx="9699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" descr="http://www.raisedbogrestoration.ie/wp-content/uploads/2011/05/Demonstrating-Best-Practice-in-Raised-Bog-Restoration-in-Irelan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1916113"/>
            <a:ext cx="38989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TextBox 16"/>
          <p:cNvSpPr txBox="1">
            <a:spLocks noChangeArrowheads="1"/>
          </p:cNvSpPr>
          <p:nvPr/>
        </p:nvSpPr>
        <p:spPr bwMode="auto">
          <a:xfrm>
            <a:off x="4427984" y="3140968"/>
            <a:ext cx="2735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000" b="1" dirty="0">
                <a:latin typeface="Calibri" pitchFamily="34" charset="0"/>
              </a:rPr>
              <a:t>Blocking drains</a:t>
            </a:r>
          </a:p>
          <a:p>
            <a:endParaRPr lang="en-IE" sz="2000" b="1" dirty="0">
              <a:latin typeface="Calibri" pitchFamily="34" charset="0"/>
            </a:endParaRPr>
          </a:p>
        </p:txBody>
      </p:sp>
      <p:pic>
        <p:nvPicPr>
          <p:cNvPr id="6158" name="Picture 4" descr="http://www.raisedbogrestoration.ie/life04/images/clearfelled-bo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484313"/>
            <a:ext cx="2190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6" descr="Peat Da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588" y="3068638"/>
            <a:ext cx="2190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9" descr="Meadow Pipit (RSPB)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4293096"/>
            <a:ext cx="223678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8" descr="http://3.bp.blogspot.com/-l-tb2Jali4o/UbILEQRmIoI/AAAAAAAABY0/AvRQ3AyVMGc/s1600/Snipe-web-MG1626-102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9925" y="1484313"/>
            <a:ext cx="1917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065212"/>
          </a:xfrm>
          <a:solidFill>
            <a:srgbClr val="99391F"/>
          </a:solidFill>
        </p:spPr>
        <p:txBody>
          <a:bodyPr/>
          <a:lstStyle/>
          <a:p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Data collection</a:t>
            </a:r>
            <a:endParaRPr lang="en-IE" sz="3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45125"/>
            <a:ext cx="144145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250825" y="1484313"/>
            <a:ext cx="39608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Four survey sites (</a:t>
            </a:r>
            <a:r>
              <a:rPr lang="en-IE" sz="2000" dirty="0" err="1" smtClean="0">
                <a:latin typeface="Calibri" pitchFamily="34" charset="0"/>
              </a:rPr>
              <a:t>Girley</a:t>
            </a:r>
            <a:r>
              <a:rPr lang="en-IE" sz="2000" dirty="0" smtClean="0">
                <a:latin typeface="Calibri" pitchFamily="34" charset="0"/>
              </a:rPr>
              <a:t> Bog, Lough Forbes, </a:t>
            </a:r>
            <a:r>
              <a:rPr lang="en-IE" sz="2000" dirty="0" err="1" smtClean="0">
                <a:latin typeface="Calibri" pitchFamily="34" charset="0"/>
              </a:rPr>
              <a:t>Scohaboy</a:t>
            </a:r>
            <a:r>
              <a:rPr lang="en-IE" sz="2000" dirty="0" smtClean="0">
                <a:latin typeface="Calibri" pitchFamily="34" charset="0"/>
              </a:rPr>
              <a:t> Bog &amp; </a:t>
            </a:r>
            <a:r>
              <a:rPr lang="en-IE" sz="2000" dirty="0" err="1" smtClean="0">
                <a:latin typeface="Calibri" pitchFamily="34" charset="0"/>
              </a:rPr>
              <a:t>Ballygar</a:t>
            </a:r>
            <a:r>
              <a:rPr lang="en-IE" sz="2000" dirty="0" smtClean="0">
                <a:latin typeface="Calibri" pitchFamily="34" charset="0"/>
              </a:rPr>
              <a:t> Bog)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Transects walked </a:t>
            </a:r>
            <a:r>
              <a:rPr lang="en-IE" sz="2000" smtClean="0">
                <a:latin typeface="Calibri" pitchFamily="34" charset="0"/>
              </a:rPr>
              <a:t>in 2012 </a:t>
            </a:r>
            <a:r>
              <a:rPr lang="en-IE" sz="2000" dirty="0" smtClean="0">
                <a:latin typeface="Calibri" pitchFamily="34" charset="0"/>
              </a:rPr>
              <a:t>(baseline)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Same routes walked in 2015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Bird and habitat data collected</a:t>
            </a:r>
          </a:p>
          <a:p>
            <a:pPr>
              <a:buFont typeface="Arial" pitchFamily="34" charset="0"/>
              <a:buChar char="•"/>
            </a:pPr>
            <a:endParaRPr lang="en-IE" sz="2000" dirty="0" smtClean="0">
              <a:latin typeface="Calibri" pitchFamily="34" charset="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412875"/>
            <a:ext cx="4878388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 descr="Raised Bog Restoration Project Irel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5516563"/>
            <a:ext cx="1295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AutoShape 6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5130" name="AutoShape 8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pic>
        <p:nvPicPr>
          <p:cNvPr id="5131" name="Picture 10" descr="http://greenly.ro/greenly.ro/wp-content/uploads/2013/01/life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5373688"/>
            <a:ext cx="8413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://www.donegalcoco.ie/NR/rdonlyres/97379B2F-13CF-47AB-8852-A8515D5ECFDB/6975/AHG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4163" y="6237288"/>
            <a:ext cx="1965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4" descr="http://ec.europa.eu/environment/life/toolkit/comtools/resources/images/natura20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6021388"/>
            <a:ext cx="9699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Willow Warbler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861048"/>
            <a:ext cx="2125662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875463" y="5516563"/>
            <a:ext cx="2017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 dirty="0">
                <a:latin typeface="Calibri" pitchFamily="34" charset="0"/>
              </a:rPr>
              <a:t>LIFE09 NAT/IE/000222 "Demonstrating Best Practice in Raised Bog Restoration in Ireland“  which is funded by the EU, NPWS and </a:t>
            </a:r>
            <a:r>
              <a:rPr lang="en-IE" sz="1000" b="1" dirty="0" err="1">
                <a:latin typeface="Calibri" pitchFamily="34" charset="0"/>
              </a:rPr>
              <a:t>Coillte</a:t>
            </a:r>
            <a:r>
              <a:rPr lang="en-IE" sz="1000" b="1" dirty="0">
                <a:latin typeface="Calibri" pitchFamily="34" charset="0"/>
              </a:rPr>
              <a:t> - see </a:t>
            </a:r>
            <a:r>
              <a:rPr lang="en-IE" sz="1000" b="1" u="sng" dirty="0">
                <a:solidFill>
                  <a:srgbClr val="0070C0"/>
                </a:solidFill>
                <a:latin typeface="Calibri" pitchFamily="34" charset="0"/>
              </a:rPr>
              <a:t>www.raisedbogrestoration.ie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065212"/>
          </a:xfrm>
          <a:solidFill>
            <a:srgbClr val="99391F"/>
          </a:solidFill>
        </p:spPr>
        <p:txBody>
          <a:bodyPr/>
          <a:lstStyle/>
          <a:p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Results</a:t>
            </a:r>
            <a:endParaRPr lang="en-IE" sz="3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45125"/>
            <a:ext cx="144145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250825" y="1484313"/>
            <a:ext cx="396081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Overall transect length </a:t>
            </a:r>
            <a:r>
              <a:rPr lang="en-IE" sz="2000" dirty="0" err="1" smtClean="0">
                <a:latin typeface="Calibri" pitchFamily="34" charset="0"/>
              </a:rPr>
              <a:t>7,682m</a:t>
            </a:r>
            <a:endParaRPr lang="en-IE" sz="2000" dirty="0" smtClean="0">
              <a:latin typeface="Calibri" pitchFamily="34" charset="0"/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Five habitat categories:</a:t>
            </a:r>
          </a:p>
          <a:p>
            <a:pPr marL="720725" lvl="1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Conifers</a:t>
            </a:r>
          </a:p>
          <a:p>
            <a:pPr marL="720725" lvl="1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Woodland</a:t>
            </a:r>
          </a:p>
          <a:p>
            <a:pPr marL="720725" lvl="1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Open </a:t>
            </a:r>
            <a:r>
              <a:rPr lang="en-IE" sz="2000" dirty="0" err="1" smtClean="0">
                <a:latin typeface="Calibri" pitchFamily="34" charset="0"/>
              </a:rPr>
              <a:t>clearfell</a:t>
            </a:r>
            <a:endParaRPr lang="en-IE" sz="2000" dirty="0" smtClean="0">
              <a:latin typeface="Calibri" pitchFamily="34" charset="0"/>
            </a:endParaRPr>
          </a:p>
          <a:p>
            <a:pPr marL="720725" lvl="1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Dense </a:t>
            </a:r>
            <a:r>
              <a:rPr lang="en-IE" sz="2000" dirty="0" err="1" smtClean="0">
                <a:latin typeface="Calibri" pitchFamily="34" charset="0"/>
              </a:rPr>
              <a:t>clearfell</a:t>
            </a:r>
            <a:endParaRPr lang="en-IE" sz="2000" dirty="0" smtClean="0">
              <a:latin typeface="Calibri" pitchFamily="34" charset="0"/>
            </a:endParaRPr>
          </a:p>
          <a:p>
            <a:pPr marL="720725" lvl="1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Bog</a:t>
            </a:r>
          </a:p>
          <a:p>
            <a:pPr marL="720725" lvl="1" indent="-263525">
              <a:buFont typeface="Arial" pitchFamily="34" charset="0"/>
              <a:buChar char="•"/>
            </a:pPr>
            <a:endParaRPr lang="en-IE" sz="2000" dirty="0">
              <a:latin typeface="Calibri" pitchFamily="34" charset="0"/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Four habitat niches:</a:t>
            </a:r>
          </a:p>
          <a:p>
            <a:pPr marL="720725" lvl="1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Conifer (specialist)</a:t>
            </a:r>
          </a:p>
          <a:p>
            <a:pPr marL="720725" lvl="1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Bog (specialist)</a:t>
            </a:r>
          </a:p>
          <a:p>
            <a:pPr marL="720725" lvl="1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Woodland (generalist)</a:t>
            </a:r>
          </a:p>
          <a:p>
            <a:pPr marL="720725" lvl="1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Other (generalist)</a:t>
            </a:r>
          </a:p>
          <a:p>
            <a:pPr marL="263525" indent="-263525">
              <a:buFont typeface="Arial" pitchFamily="34" charset="0"/>
              <a:buChar char="•"/>
            </a:pPr>
            <a:endParaRPr lang="en-IE" sz="2000" dirty="0" smtClean="0">
              <a:latin typeface="Calibri" pitchFamily="34" charset="0"/>
            </a:endParaRPr>
          </a:p>
          <a:p>
            <a:pPr marL="263525" indent="-263525">
              <a:buFont typeface="Arial" pitchFamily="34" charset="0"/>
              <a:buChar char="•"/>
            </a:pPr>
            <a:endParaRPr lang="en-IE" sz="2000" dirty="0" smtClean="0">
              <a:latin typeface="Calibri" pitchFamily="34" charset="0"/>
            </a:endParaRPr>
          </a:p>
          <a:p>
            <a:endParaRPr lang="en-IE" sz="2000" dirty="0" smtClean="0">
              <a:latin typeface="Calibri" pitchFamily="34" charset="0"/>
            </a:endParaRPr>
          </a:p>
        </p:txBody>
      </p:sp>
      <p:pic>
        <p:nvPicPr>
          <p:cNvPr id="5126" name="Picture 3" descr="Raised Bog Restoration Project Ire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516563"/>
            <a:ext cx="1295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AutoShape 6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5130" name="AutoShape 8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pic>
        <p:nvPicPr>
          <p:cNvPr id="5131" name="Picture 10" descr="http://greenly.ro/greenly.ro/wp-content/uploads/2013/01/life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373688"/>
            <a:ext cx="8413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://www.donegalcoco.ie/NR/rdonlyres/97379B2F-13CF-47AB-8852-A8515D5ECFDB/6975/AHG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4163" y="6237288"/>
            <a:ext cx="1965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4" descr="http://ec.europa.eu/environment/life/toolkit/comtools/resources/images/natura2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6021388"/>
            <a:ext cx="9699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C:\Users\Alex\Desktop\Coillte LIFE\Girley Bog (clearfell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1412776"/>
            <a:ext cx="3672408" cy="2448273"/>
          </a:xfrm>
          <a:prstGeom prst="rect">
            <a:avLst/>
          </a:prstGeom>
          <a:noFill/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876256" y="5517232"/>
            <a:ext cx="2017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 dirty="0">
                <a:latin typeface="Calibri" pitchFamily="34" charset="0"/>
              </a:rPr>
              <a:t>LIFE09 NAT/IE/000222 "Demonstrating Best Practice in Raised Bog Restoration in Ireland“  which is funded by the EU, NPWS and </a:t>
            </a:r>
            <a:r>
              <a:rPr lang="en-IE" sz="1000" b="1" dirty="0" err="1">
                <a:latin typeface="Calibri" pitchFamily="34" charset="0"/>
              </a:rPr>
              <a:t>Coillte</a:t>
            </a:r>
            <a:r>
              <a:rPr lang="en-IE" sz="1000" b="1" dirty="0">
                <a:latin typeface="Calibri" pitchFamily="34" charset="0"/>
              </a:rPr>
              <a:t> - see </a:t>
            </a:r>
            <a:r>
              <a:rPr lang="en-IE" sz="1000" b="1" u="sng" dirty="0">
                <a:solidFill>
                  <a:srgbClr val="0070C0"/>
                </a:solidFill>
                <a:latin typeface="Calibri" pitchFamily="34" charset="0"/>
              </a:rPr>
              <a:t>www.raisedbogrestoration.ie</a:t>
            </a:r>
          </a:p>
        </p:txBody>
      </p:sp>
      <p:pic>
        <p:nvPicPr>
          <p:cNvPr id="17" name="Picture 16" descr="Girley Bog (regen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3068960"/>
            <a:ext cx="3132347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065212"/>
          </a:xfrm>
          <a:solidFill>
            <a:srgbClr val="99391F"/>
          </a:solidFill>
        </p:spPr>
        <p:txBody>
          <a:bodyPr/>
          <a:lstStyle/>
          <a:p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Habitat Results</a:t>
            </a:r>
            <a:endParaRPr lang="en-IE" sz="3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45125"/>
            <a:ext cx="144145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3" descr="Raised Bog Restoration Project Ire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516563"/>
            <a:ext cx="1295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AutoShape 6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6152" name="AutoShape 8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pic>
        <p:nvPicPr>
          <p:cNvPr id="6153" name="Picture 10" descr="http://greenly.ro/greenly.ro/wp-content/uploads/2013/01/life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373688"/>
            <a:ext cx="8413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http://www.donegalcoco.ie/NR/rdonlyres/97379B2F-13CF-47AB-8852-A8515D5ECFDB/6975/AHG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4163" y="6237288"/>
            <a:ext cx="1965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4" descr="http://ec.europa.eu/environment/life/toolkit/comtools/resources/images/natura2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6021388"/>
            <a:ext cx="9699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6" descr="data:image/jpeg;base64,/9j/4AAQSkZJRgABAQAAAQABAAD/2wCEAAkGBxQTEhUUExQWFRQXGBcYFxcXFxQWFxcXFxQXFxcXFRQYHCggGBwlHBQUITEhJSkrLi4uFx8zODMsNygtLisBCgoKDg0OGxAQGiwkHyQsLCwsLCwsLCwsLCwsLCwsLCwsLCwsLCwsLCwsLCwsLCwsLCwsLCwsLCwsLCwsLCwsLP/AABEIALcBEwMBIgACEQEDEQH/xAAbAAACAwEBAQAAAAAAAAAAAAAEBQADBgIBB//EADkQAAEDAwMCAwYFAwQCAwAAAAEAAhEDBCEFEjFBUSJhcQYTMoGRsaHB0eHwFEJSIzNikhVyB0Px/8QAGQEAAwEBAQAAAAAAAAAAAAAAAQIDAAQF/8QAJxEAAgICAgEDBQADAAAAAAAAAAECESExAxJBBCJREzJCYXEFseH/2gAMAwEAAhEDEQA/AFLKZiJJXbKBBmQFVTPqrgBOVwnE1gZ2tzGMFFOuW9QldF4bleHUmzlCsgSwMn3dIcqj+vo9/sqH6g2On0CBqakB0H0CZMNDxl9Q9VRqOr27R/stf/7LO3Wpl4ja0eYGfqgKgLlt7Gi6Z5qF42o8uDWsB4a3AC4pFRtii6en45TNoZyTZzSp9Qm9o8kJSGlp5TWzrABVjXgtDBXctdlA7imr3FwhAVKBCWQJrNlDH5Wo0WtIWUqsITXRbiCAq8choyNPetkJA+2T2o6W9T6ZJ8gFn6124F4c3aJEAjxSJkA+cpp7NTCLJrWyZaCCPiAIIzgA9ZAVlR72gyGkEYb5l24OcevUqigT7ydsACWtz5T91XdguqlzTL9xcG8x1PhHRJ+xj2tSaW7gD7wmJnA8x28kN/WbNvwAtkePiTiMZJ5XtxakQ81S126MwNpE/wBoOBk/RLBQc90Oh+ZxOVrMy9llVrnw7Ik5AP3PKc2fs9tzUdPl0+qmgWBoSZJnMEzCNuqzikbd4Izn4RKlVrBDQEI2m6oZKMtNPLsuwFfcV20xARSIMp2NpiSk95eucYGAury4Jy5CUCHZCDCovYfZUpiU6p2zWjzSKgS0p1Ztc4Z4UJpjJFVZ6CaZOFbqdSPCOV7bQ0Z5K0VSsR7o8qNhqU02S+Uy1OrOAhKFMynSwK8Mtgr1dlRagWyilSfTP+bYgCYg98BSlbVHuMCJgwT2+XPmmdLTyeHBF2lo5pyZCCfhl+1+AGvo73AFkcZaScJbW0eqM7Z9Frvdz8LyCqnWdUhwDwSeMfdPLjSVoyUWYitRLeUuuHlaXVdAuMmA7zB/IpE/Sq3Wm75CfshFWBqhZvKMt3YXLrVw5aR6ghVlkLOLBhhhqkcLsVnAJaKxR1B0hI0BlJrZRFvXyo+1lW0beE0WNF+S+nVkouq0IOzo+JOqlAFuFVKzo2jPXXkudMB94ADHXM9BMfOEYyzJcZ+EHlHPo06LMeF0ncXHgYKEVTFhCslz6sjMwG5cP7S07paOuQAha9maoNQuz0BAg54PYlD/ANc2qCASABj65XdVlTaHzPZrSJ57H4lRMroaW+1rDUqE7shpHkIEDyKSU78U3F4M1DyZ4+uAeeFZTun7w6Q3vO4Y4MoPU3biGtIgTkAAknv1HoSha0hT01XPcHMYAT8RMOLpJJJJ6+kLQadR2iSBJSiyp7U1oOKSTZKUrwMgVfToMHidygBXXjnz1U8iUEXl/OGpS7Jkq55VFxV2iB8R/Adyn7eEaMLYp1ep0S8XD2MJB9PMpqyz3nPf6/umVHTWN8TxJHAPA/UqjkuNZ2dSjikI9PfcOh7ztZ6ZPotHQ1Ha3zVNWpJn6eSGc6VCUuyyiE5rUS6gC98lEVmy6OytsqW1pK5p4kpo5ObbBXMl0I40QxpJVek0tzi4rrUKm94YOOqz2arYIGE5UTFtsV4jgNCvTrogTOE9t68jlZi7tHUxublh6hF6ZfEETwptGa+DStluYRFOs13UtKpF0xzcRKopAoptYbGXbwFaiHBkA7gUptjVp4bVjyeJH1TZjo5BC7LGOIlFKtDNuTF9S/uB8VKnUHlH5oStqDT8dofk2fslntJqL6TyWGPsULa+11UcgFZttG08jGte2Rw61cPRpCzlxsDyaYIb0BTl/tiXH/bb9Akmo3wqPL4DZ6DhIovz/sMna/4F21cLutchJqdcqwEuMdTgBZRYqvQfRu8rQ6dU2tl45yB3Sm108ME1OcQExNdpO0y2In6K6XXZ0Qusnl+H7eggEg+uUFqD3Gm0loczGT3A690RqF1LQCHbQeeOEIbltRoa4eEeZ8+yJSwW3e0OloA7t6erUTcVWxL620iNrQAB9TgoK/osa0vaHNIwBOI64OQhdPsjVILsDueUyANaen1K5AYXx/c5yudpYpmFsNFoMZTDGITXaLWCXEDtJ+wVHx4sVqxLTpgK2nUCCbUJ4E/guTWIMR/O6hKcPkP0xiXLh1aEMd0cyfsvGlzSCSCVCXLFA+iwh5cBIEuPA7eZQ9OnnMkuPzcfLy8+iY29WeQrKbGsJdy4+YwOw7JOL1Sjbaz4LripYOGUxTbudE9B+Tf1S+5vNx8ugXXtBWgtBPjiSOwPA9UkfcIqEr7T2c/LNvC0HPuVfp7C93kknvpK2mgWO2nuPJVOuLINHdyIAAQ4G7wj5rnVLsN9eAi9IpQyTyVSKpWL1JdEUKU9UBpFEnxHkrjW6pq1WsHwg5TQEMbHVC8BovlRBm9AwolyHqhDbXm0Zy0/E38wiDag5ZkH8EJq+lVKJgiR0K8066dShwz5LSTQrRbUuC0ETCWs16ox0BxT7UbVly3dTO2oenQrB3lB1N5a8EOHdGMbRWCT0apvtNXkGQW9QU8tfaBlRpkQ7yWEtLlGHe07mjw91uqqkFbyOdSpCs0Dl4lIri0LDtPKY2NfY4E8clO7qhTum+EBrx17pLo01Zii1Ft0is5nvAw7O6f2vshV2OqOIhvRFWWukUv6cCRkOMcJ0n5MoN7M9p+kPeYiPM9u62Nto7KTBtALukjPnKFshBO0zj6DzXWq6gSABh3XKaKX5DxikUX5JeTjCXm5ILW9ZkkwZCsq3hZThoLp5MSPNIDc55IA7/ZHxsYb6nqD3CGhzm94wl9tcH+xsH6wqpqOIdnYm2nTGQAPxTJIwurNc6d37ojTbSo4+EeEckmAP3R1O03v5hoy49h1Urar/qNo24B4A9T1J+fKVKTy9CQtsc21VzBh0HyQtei0nc4S49TJPzJ6raab7PU2MDqnicBlzu/k04b9/ml+t6XQZJ94GmJ2nPPA7z+682X+U4pz6ZOxcTSsyoojjj5fzuvHU484/mUQxgEkTz0zle08889MLqaxaFKun5dY88KhzncxCvqCP1/TuuARHP4ftyotBK21yBzHqpQ1RheW7gXAGGz8R6D1KlTKH1Ooypamk6mPescDTqAAEictd3TengpSt+ASdIy11b3FWrUdUa8OnxCCC2eJb0VtuwtkHPqmNehU8DnuJcG7ZkyGjJz8wPmrGUZb3PJP2C7HyRapEJKkD6dTHvGzxK+gVL1jaXI4k+iwZoGV67dESYSO2StB1Csa9cHoDhbGrUa1sDoFj9E2sJJVtHU/G6TicJm8CtDa0ogOk8leVH73GOBhI77UzvJbwm+iVQW+cZ9UmVlhUcA9SgSSVE3FNoXqfuINb2u0ja4S0/gs9f6NALqXiaeiZUbkFvi47/oubmi+n/qUjuB5b0I7jzQylTC2mZCjcmm+OI6JzcWlK7pw7Dxw/sezln9ZvN9XcG7e4XFjqLqbtzeDyOhCVWsi1nAvvdKfbvhwx0PQppZ1pbBWooVKdzTyNzev+TCkOo6M6i6Wjcw8EfmmbsPbtvYNTa7dmI7dkVRuix3h/BeG2MeKfkurcluDAaM+ZSLLyWj+x4NYLWOB/uEBIreoGTGcyfVWvvQ8/AcdYwUFePAcHDDSMhU17UP+hma22S3lw+SHFUZ3AEoCjeQ0hxweCl9xfGdrRPn3W62qYPFDivcwyB/PQJbVtzVILvCB0VtK2MbnHKjnlLaSwSlP4LG1A0beyLs3zwgPd/VG6b8QH19E8GU4pWqDtheW2rJD6vie4dGDMDvgH5lfQvZ32apWrJIG4SXOMZPcnyEgepKyX/x3ppq16l0/hp20+xzk/hCef/JPtA23obC4bnz4epAyfkePmvD/AMn6ifLzr0vE/wC/07OKCjHuxL7Xe2jGvDabtzg4kN6AbYa5w7zkDt6rEWt9VqVeS4Ty4zM8klLdEom4rEuyTJJ9VvNP01rOB0/mV63B6Pi4IUlknLklJnduSQJV4b/+j+cqEAdPJdtE/dOoYo1nFXIwPqg2k8CPxR5E+n86dEBWJB/mfkuaSoYGrfwft+iButUp0iCc9Yz9UTVJJ5x5fl2Sb2ytYY2oAQHYnpjuj6f7v6LLRo6WytTFUYDh/wBWtzn7/RA2jPCCeTn68D6QkPszqLjSqUejiM9mn4vwH4laRpVVDrJkOWWEj11KVQ+kiWOXTgqEBc9kISqPqmFwxLqoyih0iUloLADbg5Wba7KMo1yOFmjU1ob1XVZKiDbq2MhRCkb3BPs1qG7/AEnnP9p/JE6lXq0AYMsJ/wCp/QrMVKZYcYc0/Qha/S75t1Th0bwIcO4TVeGS1kVVaDLpu5sNrDkdHfus/UoODtpBDuydVtHqMqyw+Hoe3kU/oMaSDWa3cOHj80j+ApCDR7OtTcHjA6g9R6La28RIEsPxN/xPkg74EYIweCOELR1D3TgScdR5IP5KOC8BHtBRFNu6PDCxfvnEnscj9F9C1h9J1GHOG1wlnz6LEalabY2uEDKHHlWPVANxqLy4B0geQhFVXtdEHEdUNcVQ7gyfJFWtq2J5JI9FW1Q6aZU+xwcSBkJbTtcjIgH5rYe4GGzz0Qd/psHa0Z/yHCNYA0B1WAjBQ9O3ymDrZzBnjuqnPAUH7cHJK4hNvYyETd2TabBHxlo/GXQg7XUACB5j7pvqN5TZcb35YJwJJ+GBA7yU3FFtovweWyj2W13+lp+75a2SfIzOPxWb9rX/ANdWbUaXu6GRAAnho7J7dadSrAe5qZOSC0iJxB80yOhvp0yWN3OiPM/pylh6OMeZ8qXuZ1OdxoE9mPZ8MZ4Wkk8kfqm9e2NOQ4EL5qz2kvRXDGb2va+A3+0Dj4SMnnK+qgOdSZ70k1A2XF3+RHAXb1wTvInJk+EGB1VlOmVc4nj+ea7AwpvCHoHqDHA+aV3bz6Jjd46D7pNcgnpnyP5cLh5HbwOD16vSU2raULrTHwZe04noRxHrx80lr0RGR8zhG+yd89zH0KZHiqsBP+LXMqbnN9C1ibj47YjYs0TRvc03OOSME9C7+4DyBhv/AGRLai0XtNTbTYyk0Q1uI+X8+qzEQreTnnsLbUVgegV6KqNGUS+sUvrhEOqoeq5MkOkCkL0PXpXDgnoNHpeovBSJUWoxo/aLTTuD2CWvzjuvNE0wscHzB/JaOzaNmzq0YVFuRJJ6JKIxj8hlVk+p5HfzHmll3SIH2Pdc3GoGZHRG290yuwtPhf8AmkTb3sCTi/0L7LU3MwfE3seP2VGtVKLmhzJDjy3p6hSnYk1vdvO0DlU+0NGkyBTdJCaPE3bK2lgop1AWjecDgdkDcvj06JRcXTu66oXOIOeyyVaMFutgTLMK1tJ7RDXdZXtm/wAkS1yzvRsntvq+0w4EkclPaWpsdTkc9EgqsBPC8rW+1sswZGFozp0L3zTNTXrufThob9EsPs86oyWu8XbgKl+oFgE48xxKc6Y7wCXc895VnUsMdpSRjLmgaLv9TBB4GSfIAcru5Zc3L9zmNpMfwXHMd4blaa6qUvfbAwFx+I8rytTAiPh6eS32faCMKLbP2ReynLLoj/1bA56SSZ80yZUvKXxbazMZiHYPOMFX6PejbBTC3r7dw5BJI8pAx9065R+tgzKoed3umtf13AAk+R/dWVccmQeg/NW3Dd4B4IQxpAHkkc/sklNsdRSAG0ZeYGO36KVh6o+rQAE7sHjyXFpb7nGei5+ST0h/2JLmiSk9Wo0cyPot1cWYcMgO/ncrL6lpBBLmtL/JxEem7C518MzEN1VBgMBLj6/Ln90w9gbUirWqTwG+k5/FAXVvd1anhpk1HYxgNbxJJ49SfRaXT7AWdttLgajpLz0mMAeQH5rpjGlaJNgHtFdb6pjgY+fVKXhWOfJJXJKNEKt2VSuHuXZaqnhMkUSK3uVZKscFzCYc4hRlOSrqLJKcULJuDGVrM8C9lrhRN9ii1oXsMKlzsqA9Fxq52GejxI/NCVqu4mUZc0hXtSAZdTP8/BTn8iPdiF1WDzhSrcE5biFbV0ginuJSl7iMSsk0gOVGjdW/qbdzmmK9ESe7mLG1LnxTyiH1SOCR0kYweQlz25gIRTQsWdN8RlH21nKt02ymJTkUwAs5GfLkFawNELxxkKx+UK6sGmFNzd4B3dnLqpBR9pcSELVZIQ1NxaVk/wAjPORndPERyh23LxGx0QVUXSox8IylK+yFbayh/baq0Amo0AxyByu7C6ZVZjwkmM5SP3kjKstP9IuMbsSOyrHmbWS3HPtsePpupuz8j0KOtbiTkrLN1GpUBqvqeBvwsGNzumFbW1D3bmsgl20F3b9kq5LlVHR0xaZuKdcwrWiTH2WW0zXA8EtzHPcdOE3tdSa74fn5KtCWO69JsIW3qCYjnhcUawOJV7YHHVCUbN2CaX0VNyB1XlS4x2S281NrOSklBGsvNTZws57S1SYwfn0+SbafdtqnB9F7rdlubwqR4vbYsjESuNyurUtpIVJCCRonu9ckrkrglEej0rxeFEW1EkrBLrKhPKLqVNp5XkbRhD1nSg2Ky/8Aq/NRL/dnzUQE6oN1W92jzXfslqf+t7t3FQbfn/CVmbm5LjleNJEEEgjII5BHEJZZVEWxnqOpVBUfSJ+Fxb9DCGlBOJc4kmSTJPclFsQvA+KKyCUdb2Y5hX29EFXVMKUpkJOsFtEhoXrqsqqm2eVe2kElsmgd7pQlWkmBphe7AUynQ6lQup7hjouqtJHtpiV1cUZHkrRSmi0akJmvjCsZkr19GeMrljHDoqdMUynS0ENfCMrDczsYQVKlJ4RoO0AdFCacdEGurALWBsBEhmT5mZXlG4L6j5aCHTJ6gHiPRHuaAVIAyBnqkjKsob67qjujbMp099EwcBw7qg1Hse19Pnr2TPSrJrmVXv4gho84mfslVpVeBBzGM/kuxcikiydofVLyoIc5uOhH5hdu1YkCM98oSzuN8tGYIx275QVzainVO0vl3TkStKLWYsDTCKurvKAvKjnU9ziT4oH0JXe4OMOw7v0Ku1C1LbdnWXvMjsA0KXZaNG8k9n7yHCVvqbg9i+T0XlrlvfZu8JEFdHHLwPsV6/YQZCQOC+iaragtKwN7T2uIQmqYAUqty7JXVCluKUc9t7cuTSkwNCut6YaFRdd0rdGK98nyV3h6wgWPVddiFCNWMPeM8lEikr1bIvUXBmUTtwh9+UXTbKEiMyqkzKYU7fCGkNK6N/OApSvwI7YfScGhV1qq4pg8qms3up9PkXZBdGcI+33RJS2nEo738BGSM0XvJXAJVNC5VtR8pGgUXUzK6c7pygm1IRtE8K/HKMV+ysJKJ5SYAc4RdYNIQ12yV5bUSF2RnSo6bstpU4yqqr5R7iIQz6YXPyvFEOSQPWGAVZQp7iAPmew7lXUKJf4RknhXe6a3wgna3NQjqejR88KCaSEjFN5PbuoGsDB8JGD3E5d80u2Yd5DHaV3f3vvHTEACAPJFvtQ2gHEmXZjyVIxopFUyaY5u0bRtd/d5nko2+cGtDx4h26yY4KVWFqaj+Q1jcn9z2Vmm6mWuc0+JpnwnpJ6LojPGSsXjJ3V2VRMEP4EDB9f1TDU4p29Lyntn5K2g1rC8mAGgGoewORSb3ccT6qvXGOqim0jxRuI/xLuGnyiFxyl9XkSXg6lFR43fkR/01Orlp2uR+ml9EjcMd0mr27mGDIIRVjrDm4d4m+avUo6OVYN9b1/eNws9r2kE5hG6RqlPvt9U4r7Xt5BV1OMlXkNnzJ9mQc8JjaUICZarSDSlzKvRI8DFlR6FrVuisuHJc9xSMB2DlS4qYVUFxhoJPYZV7NMPNRwYPPJ+izaQspJbA9qiae6oDHjPnPP4KKfdE+5lqlE7kyoNgK+lbdVK1KAmYkvgW3JlS0pZVxpIyyACVuhXqgpggJbe1gMDlFXl0BgJW0bigl5FUfLLrZndEVndFKNNE0raclLJgbKrS36q+vhEBu1VMaC7KRZYu2c21qXZKJfhFucGjCCfmStKNOgWeGoqxclpjovD0VVy1WXI6otGbGDDuGF3Sa4kNAknACXadWJcGjJ4A7rRVHe5BDf90iHO/wAB/i3z7lLJ3vYKbeSp7xRGxuXnD3Dp/wAW/qqL8bQGD1d5nt8l3YU/iqHhvHm88fqqx4ueeqRLJu1C51KUw1uoQGUhw1oB9Yk/dXW1AFwniZ+QyvLdoc99V3wtM+p5AVbxkKkVXLfcUWs/+ypl3k3oEDp9rvqNyQAZMZPo0d11qFUvcXHn7DsnOiN/p6Tq78OcIZ1IxgwmbxnydCdU2De0byK1GlO2mHBzmAd+dx/uPmeqKt74PqOc92wOJLTEgtkgADvhZy9caji9xlxMkrvR7gMJp1RuY4mJ/tJ4jyhNCKjop3b2a8UaVdnjwTw4ciOkdlm6ulQ7GR0Wpo0dtM7OWgHHIHOQOiJtLb3jWlzQ3dO3OZH2meFarFMqy1IhH064aOSERftDHFkgkRI6ieJ7JTWt3v8AgaT58D68Kcq8hOL++3iOvdC0SrP/ABhbmo8egPHqf0BXLrum3DXf9AJ/7un8AFFci/HJOXItLJY+gTkw0d3GEO40mnO6oewwP1VFbUWjIpgnu8ucfnlWWupVHGGkNH/BrW/YI+5m9zDf9epPu6Pumno0bR/2dyo3Rn8vfTb6vkq9mnPePE5x9SSqn6KRwm6MDiyf+Op9bhnyE/mvVQbF3ZRL1YKYM0QqLh6iieQ00AVayqNx0CiimkRo5IlFUGQoomAxhRaOEcxwheKKMtkmD1npXcVyDhRRaOxobDtPc53JRrm4UUQ8mewZ7V7QeA5pcJAOR3CiiJlsZagxllL2Car/AIJ4ptI6f8s8oKxuC+OpP3UUWj9tlOTQ31UhmyiOGZce7zygqLocootHQJbGFNuD3iPqhbxo/wBscN583dSooqix2U2dqHOJd8DBud3gdFzrd0Xv2nAbiOgPYenCiiEc8mfB0rItXdGyNVwY3kwM9PNeqKphnWvHULhlOm4yABPUkwMn6p1daq2nVYxxJ2O2k5+JzAZjt+qiin2amhllnvtDb1HOY4Na7HO6CRu6nsMCEm1a9rNxO3EQCCFFFecFWRkZqu9x5JPqUE+sQoop0YqNYlO9HMQoomMbKxvBGUzpua5RRUiBnf8ATNUUUV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876256" y="5517232"/>
            <a:ext cx="2017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 dirty="0">
                <a:latin typeface="Calibri" pitchFamily="34" charset="0"/>
              </a:rPr>
              <a:t>LIFE09 NAT/IE/000222 "Demonstrating Best Practice in Raised Bog Restoration in Ireland“  which is funded by the EU, NPWS and </a:t>
            </a:r>
            <a:r>
              <a:rPr lang="en-IE" sz="1000" b="1" dirty="0" err="1">
                <a:latin typeface="Calibri" pitchFamily="34" charset="0"/>
              </a:rPr>
              <a:t>Coillte</a:t>
            </a:r>
            <a:r>
              <a:rPr lang="en-IE" sz="1000" b="1" dirty="0">
                <a:latin typeface="Calibri" pitchFamily="34" charset="0"/>
              </a:rPr>
              <a:t> - see </a:t>
            </a:r>
            <a:r>
              <a:rPr lang="en-IE" sz="1000" b="1" u="sng" dirty="0">
                <a:solidFill>
                  <a:srgbClr val="0070C0"/>
                </a:solidFill>
                <a:latin typeface="Calibri" pitchFamily="34" charset="0"/>
              </a:rPr>
              <a:t>www.raisedbogrestoration.ie</a:t>
            </a:r>
          </a:p>
        </p:txBody>
      </p:sp>
      <p:pic>
        <p:nvPicPr>
          <p:cNvPr id="61441" name="Picture 1" descr="2015 Fig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1484784"/>
            <a:ext cx="784433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065212"/>
          </a:xfrm>
          <a:solidFill>
            <a:srgbClr val="99391F"/>
          </a:solidFill>
        </p:spPr>
        <p:txBody>
          <a:bodyPr/>
          <a:lstStyle/>
          <a:p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Bird Results</a:t>
            </a:r>
            <a:endParaRPr lang="en-IE" sz="3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45125"/>
            <a:ext cx="144145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3" descr="Raised Bog Restoration Project Ire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516563"/>
            <a:ext cx="1295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AutoShape 6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6152" name="AutoShape 8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pic>
        <p:nvPicPr>
          <p:cNvPr id="6153" name="Picture 10" descr="http://greenly.ro/greenly.ro/wp-content/uploads/2013/01/life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373688"/>
            <a:ext cx="8413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http://www.donegalcoco.ie/NR/rdonlyres/97379B2F-13CF-47AB-8852-A8515D5ECFDB/6975/AHG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4163" y="6237288"/>
            <a:ext cx="1965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4" descr="http://ec.europa.eu/environment/life/toolkit/comtools/resources/images/natura2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6021388"/>
            <a:ext cx="9699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6" descr="data:image/jpeg;base64,/9j/4AAQSkZJRgABAQAAAQABAAD/2wCEAAkGBxQTEhUUExQWFRQXGBcYFxcXFxQWFxcXFxQXFxcXFRQYHCggGBwlHBQUITEhJSkrLi4uFx8zODMsNygtLisBCgoKDg0OGxAQGiwkHyQsLCwsLCwsLCwsLCwsLCwsLCwsLCwsLCwsLCwsLCwsLCwsLCwsLCwsLCwsLCwsLCwsLP/AABEIALcBEwMBIgACEQEDEQH/xAAbAAACAwEBAQAAAAAAAAAAAAAEBQADBgIBB//EADkQAAEDAwMCAwYFAwQCAwAAAAEAAhEDBCEFEjFBUSJhcQYTMoGRsaHB0eHwFEJSIzNikhVyB0Px/8QAGQEAAwEBAQAAAAAAAAAAAAAAAQIDAAQF/8QAJxEAAgICAgEDBQADAAAAAAAAAAECESExAxJBBCJREzJCYXEFseH/2gAMAwEAAhEDEQA/AFLKZiJJXbKBBmQFVTPqrgBOVwnE1gZ2tzGMFFOuW9QldF4bleHUmzlCsgSwMn3dIcqj+vo9/sqH6g2On0CBqakB0H0CZMNDxl9Q9VRqOr27R/stf/7LO3Wpl4ja0eYGfqgKgLlt7Gi6Z5qF42o8uDWsB4a3AC4pFRtii6en45TNoZyTZzSp9Qm9o8kJSGlp5TWzrABVjXgtDBXctdlA7imr3FwhAVKBCWQJrNlDH5Wo0WtIWUqsITXRbiCAq8choyNPetkJA+2T2o6W9T6ZJ8gFn6124F4c3aJEAjxSJkA+cpp7NTCLJrWyZaCCPiAIIzgA9ZAVlR72gyGkEYb5l24OcevUqigT7ydsACWtz5T91XdguqlzTL9xcG8x1PhHRJ+xj2tSaW7gD7wmJnA8x28kN/WbNvwAtkePiTiMZJ5XtxakQ81S126MwNpE/wBoOBk/RLBQc90Oh+ZxOVrMy9llVrnw7Ik5AP3PKc2fs9tzUdPl0+qmgWBoSZJnMEzCNuqzikbd4Izn4RKlVrBDQEI2m6oZKMtNPLsuwFfcV20xARSIMp2NpiSk95eucYGAury4Jy5CUCHZCDCovYfZUpiU6p2zWjzSKgS0p1Ztc4Z4UJpjJFVZ6CaZOFbqdSPCOV7bQ0Z5K0VSsR7o8qNhqU02S+Uy1OrOAhKFMynSwK8Mtgr1dlRagWyilSfTP+bYgCYg98BSlbVHuMCJgwT2+XPmmdLTyeHBF2lo5pyZCCfhl+1+AGvo73AFkcZaScJbW0eqM7Z9Frvdz8LyCqnWdUhwDwSeMfdPLjSVoyUWYitRLeUuuHlaXVdAuMmA7zB/IpE/Sq3Wm75CfshFWBqhZvKMt3YXLrVw5aR6ghVlkLOLBhhhqkcLsVnAJaKxR1B0hI0BlJrZRFvXyo+1lW0beE0WNF+S+nVkouq0IOzo+JOqlAFuFVKzo2jPXXkudMB94ADHXM9BMfOEYyzJcZ+EHlHPo06LMeF0ncXHgYKEVTFhCslz6sjMwG5cP7S07paOuQAha9maoNQuz0BAg54PYlD/ANc2qCASABj65XdVlTaHzPZrSJ57H4lRMroaW+1rDUqE7shpHkIEDyKSU78U3F4M1DyZ4+uAeeFZTun7w6Q3vO4Y4MoPU3biGtIgTkAAknv1HoSha0hT01XPcHMYAT8RMOLpJJJJ6+kLQadR2iSBJSiyp7U1oOKSTZKUrwMgVfToMHidygBXXjnz1U8iUEXl/OGpS7Jkq55VFxV2iB8R/Adyn7eEaMLYp1ep0S8XD2MJB9PMpqyz3nPf6/umVHTWN8TxJHAPA/UqjkuNZ2dSjikI9PfcOh7ztZ6ZPotHQ1Ha3zVNWpJn6eSGc6VCUuyyiE5rUS6gC98lEVmy6OytsqW1pK5p4kpo5ObbBXMl0I40QxpJVek0tzi4rrUKm94YOOqz2arYIGE5UTFtsV4jgNCvTrogTOE9t68jlZi7tHUxublh6hF6ZfEETwptGa+DStluYRFOs13UtKpF0xzcRKopAoptYbGXbwFaiHBkA7gUptjVp4bVjyeJH1TZjo5BC7LGOIlFKtDNuTF9S/uB8VKnUHlH5oStqDT8dofk2fslntJqL6TyWGPsULa+11UcgFZttG08jGte2Rw61cPRpCzlxsDyaYIb0BTl/tiXH/bb9Akmo3wqPL4DZ6DhIovz/sMna/4F21cLutchJqdcqwEuMdTgBZRYqvQfRu8rQ6dU2tl45yB3Sm108ME1OcQExNdpO0y2In6K6XXZ0Qusnl+H7eggEg+uUFqD3Gm0loczGT3A690RqF1LQCHbQeeOEIbltRoa4eEeZ8+yJSwW3e0OloA7t6erUTcVWxL620iNrQAB9TgoK/osa0vaHNIwBOI64OQhdPsjVILsDueUyANaen1K5AYXx/c5yudpYpmFsNFoMZTDGITXaLWCXEDtJ+wVHx4sVqxLTpgK2nUCCbUJ4E/guTWIMR/O6hKcPkP0xiXLh1aEMd0cyfsvGlzSCSCVCXLFA+iwh5cBIEuPA7eZQ9OnnMkuPzcfLy8+iY29WeQrKbGsJdy4+YwOw7JOL1Sjbaz4LripYOGUxTbudE9B+Tf1S+5vNx8ugXXtBWgtBPjiSOwPA9UkfcIqEr7T2c/LNvC0HPuVfp7C93kknvpK2mgWO2nuPJVOuLINHdyIAAQ4G7wj5rnVLsN9eAi9IpQyTyVSKpWL1JdEUKU9UBpFEnxHkrjW6pq1WsHwg5TQEMbHVC8BovlRBm9AwolyHqhDbXm0Zy0/E38wiDag5ZkH8EJq+lVKJgiR0K8066dShwz5LSTQrRbUuC0ETCWs16ox0BxT7UbVly3dTO2oenQrB3lB1N5a8EOHdGMbRWCT0apvtNXkGQW9QU8tfaBlRpkQ7yWEtLlGHe07mjw91uqqkFbyOdSpCs0Dl4lIri0LDtPKY2NfY4E8clO7qhTum+EBrx17pLo01Zii1Ft0is5nvAw7O6f2vshV2OqOIhvRFWWukUv6cCRkOMcJ0n5MoN7M9p+kPeYiPM9u62Nto7KTBtALukjPnKFshBO0zj6DzXWq6gSABh3XKaKX5DxikUX5JeTjCXm5ILW9ZkkwZCsq3hZThoLp5MSPNIDc55IA7/ZHxsYb6nqD3CGhzm94wl9tcH+xsH6wqpqOIdnYm2nTGQAPxTJIwurNc6d37ojTbSo4+EeEckmAP3R1O03v5hoy49h1Urar/qNo24B4A9T1J+fKVKTy9CQtsc21VzBh0HyQtei0nc4S49TJPzJ6raab7PU2MDqnicBlzu/k04b9/ml+t6XQZJ94GmJ2nPPA7z+682X+U4pz6ZOxcTSsyoojjj5fzuvHU484/mUQxgEkTz0zle08889MLqaxaFKun5dY88KhzncxCvqCP1/TuuARHP4ftyotBK21yBzHqpQ1RheW7gXAGGz8R6D1KlTKH1Ooypamk6mPescDTqAAEictd3TengpSt+ASdIy11b3FWrUdUa8OnxCCC2eJb0VtuwtkHPqmNehU8DnuJcG7ZkyGjJz8wPmrGUZb3PJP2C7HyRapEJKkD6dTHvGzxK+gVL1jaXI4k+iwZoGV67dESYSO2StB1Csa9cHoDhbGrUa1sDoFj9E2sJJVtHU/G6TicJm8CtDa0ogOk8leVH73GOBhI77UzvJbwm+iVQW+cZ9UmVlhUcA9SgSSVE3FNoXqfuINb2u0ja4S0/gs9f6NALqXiaeiZUbkFvi47/oubmi+n/qUjuB5b0I7jzQylTC2mZCjcmm+OI6JzcWlK7pw7Dxw/sezln9ZvN9XcG7e4XFjqLqbtzeDyOhCVWsi1nAvvdKfbvhwx0PQppZ1pbBWooVKdzTyNzev+TCkOo6M6i6Wjcw8EfmmbsPbtvYNTa7dmI7dkVRuix3h/BeG2MeKfkurcluDAaM+ZSLLyWj+x4NYLWOB/uEBIreoGTGcyfVWvvQ8/AcdYwUFePAcHDDSMhU17UP+hma22S3lw+SHFUZ3AEoCjeQ0hxweCl9xfGdrRPn3W62qYPFDivcwyB/PQJbVtzVILvCB0VtK2MbnHKjnlLaSwSlP4LG1A0beyLs3zwgPd/VG6b8QH19E8GU4pWqDtheW2rJD6vie4dGDMDvgH5lfQvZ32apWrJIG4SXOMZPcnyEgepKyX/x3ppq16l0/hp20+xzk/hCef/JPtA23obC4bnz4epAyfkePmvD/AMn6ifLzr0vE/wC/07OKCjHuxL7Xe2jGvDabtzg4kN6AbYa5w7zkDt6rEWt9VqVeS4Ty4zM8klLdEom4rEuyTJJ9VvNP01rOB0/mV63B6Pi4IUlknLklJnduSQJV4b/+j+cqEAdPJdtE/dOoYo1nFXIwPqg2k8CPxR5E+n86dEBWJB/mfkuaSoYGrfwft+iButUp0iCc9Yz9UTVJJ5x5fl2Sb2ytYY2oAQHYnpjuj6f7v6LLRo6WytTFUYDh/wBWtzn7/RA2jPCCeTn68D6QkPszqLjSqUejiM9mn4vwH4laRpVVDrJkOWWEj11KVQ+kiWOXTgqEBc9kISqPqmFwxLqoyih0iUloLADbg5Wba7KMo1yOFmjU1ob1XVZKiDbq2MhRCkb3BPs1qG7/AEnnP9p/JE6lXq0AYMsJ/wCp/QrMVKZYcYc0/Qha/S75t1Th0bwIcO4TVeGS1kVVaDLpu5sNrDkdHfus/UoODtpBDuydVtHqMqyw+Hoe3kU/oMaSDWa3cOHj80j+ApCDR7OtTcHjA6g9R6La28RIEsPxN/xPkg74EYIweCOELR1D3TgScdR5IP5KOC8BHtBRFNu6PDCxfvnEnscj9F9C1h9J1GHOG1wlnz6LEalabY2uEDKHHlWPVANxqLy4B0geQhFVXtdEHEdUNcVQ7gyfJFWtq2J5JI9FW1Q6aZU+xwcSBkJbTtcjIgH5rYe4GGzz0Qd/psHa0Z/yHCNYA0B1WAjBQ9O3ymDrZzBnjuqnPAUH7cHJK4hNvYyETd2TabBHxlo/GXQg7XUACB5j7pvqN5TZcb35YJwJJ+GBA7yU3FFtovweWyj2W13+lp+75a2SfIzOPxWb9rX/ANdWbUaXu6GRAAnho7J7dadSrAe5qZOSC0iJxB80yOhvp0yWN3OiPM/pylh6OMeZ8qXuZ1OdxoE9mPZ8MZ4Wkk8kfqm9e2NOQ4EL5qz2kvRXDGb2va+A3+0Dj4SMnnK+qgOdSZ70k1A2XF3+RHAXb1wTvInJk+EGB1VlOmVc4nj+ea7AwpvCHoHqDHA+aV3bz6Jjd46D7pNcgnpnyP5cLh5HbwOD16vSU2raULrTHwZe04noRxHrx80lr0RGR8zhG+yd89zH0KZHiqsBP+LXMqbnN9C1ibj47YjYs0TRvc03OOSME9C7+4DyBhv/AGRLai0XtNTbTYyk0Q1uI+X8+qzEQreTnnsLbUVgegV6KqNGUS+sUvrhEOqoeq5MkOkCkL0PXpXDgnoNHpeovBSJUWoxo/aLTTuD2CWvzjuvNE0wscHzB/JaOzaNmzq0YVFuRJJ6JKIxj8hlVk+p5HfzHmll3SIH2Pdc3GoGZHRG290yuwtPhf8AmkTb3sCTi/0L7LU3MwfE3seP2VGtVKLmhzJDjy3p6hSnYk1vdvO0DlU+0NGkyBTdJCaPE3bK2lgop1AWjecDgdkDcvj06JRcXTu66oXOIOeyyVaMFutgTLMK1tJ7RDXdZXtm/wAkS1yzvRsntvq+0w4EkclPaWpsdTkc9EgqsBPC8rW+1sswZGFozp0L3zTNTXrufThob9EsPs86oyWu8XbgKl+oFgE48xxKc6Y7wCXc895VnUsMdpSRjLmgaLv9TBB4GSfIAcru5Zc3L9zmNpMfwXHMd4blaa6qUvfbAwFx+I8rytTAiPh6eS32faCMKLbP2ReynLLoj/1bA56SSZ80yZUvKXxbazMZiHYPOMFX6PejbBTC3r7dw5BJI8pAx9065R+tgzKoed3umtf13AAk+R/dWVccmQeg/NW3Dd4B4IQxpAHkkc/sklNsdRSAG0ZeYGO36KVh6o+rQAE7sHjyXFpb7nGei5+ST0h/2JLmiSk9Wo0cyPot1cWYcMgO/ncrL6lpBBLmtL/JxEem7C518MzEN1VBgMBLj6/Ln90w9gbUirWqTwG+k5/FAXVvd1anhpk1HYxgNbxJJ49SfRaXT7AWdttLgajpLz0mMAeQH5rpjGlaJNgHtFdb6pjgY+fVKXhWOfJJXJKNEKt2VSuHuXZaqnhMkUSK3uVZKscFzCYc4hRlOSrqLJKcULJuDGVrM8C9lrhRN9ii1oXsMKlzsqA9Fxq52GejxI/NCVqu4mUZc0hXtSAZdTP8/BTn8iPdiF1WDzhSrcE5biFbV0ginuJSl7iMSsk0gOVGjdW/qbdzmmK9ESe7mLG1LnxTyiH1SOCR0kYweQlz25gIRTQsWdN8RlH21nKt02ymJTkUwAs5GfLkFawNELxxkKx+UK6sGmFNzd4B3dnLqpBR9pcSELVZIQ1NxaVk/wAjPORndPERyh23LxGx0QVUXSox8IylK+yFbayh/baq0Amo0AxyByu7C6ZVZjwkmM5SP3kjKstP9IuMbsSOyrHmbWS3HPtsePpupuz8j0KOtbiTkrLN1GpUBqvqeBvwsGNzumFbW1D3bmsgl20F3b9kq5LlVHR0xaZuKdcwrWiTH2WW0zXA8EtzHPcdOE3tdSa74fn5KtCWO69JsIW3qCYjnhcUawOJV7YHHVCUbN2CaX0VNyB1XlS4x2S281NrOSklBGsvNTZws57S1SYwfn0+SbafdtqnB9F7rdlubwqR4vbYsjESuNyurUtpIVJCCRonu9ckrkrglEej0rxeFEW1EkrBLrKhPKLqVNp5XkbRhD1nSg2Ky/8Aq/NRL/dnzUQE6oN1W92jzXfslqf+t7t3FQbfn/CVmbm5LjleNJEEEgjII5BHEJZZVEWxnqOpVBUfSJ+Fxb9DCGlBOJc4kmSTJPclFsQvA+KKyCUdb2Y5hX29EFXVMKUpkJOsFtEhoXrqsqqm2eVe2kElsmgd7pQlWkmBphe7AUynQ6lQup7hjouqtJHtpiV1cUZHkrRSmi0akJmvjCsZkr19GeMrljHDoqdMUynS0ENfCMrDczsYQVKlJ4RoO0AdFCacdEGurALWBsBEhmT5mZXlG4L6j5aCHTJ6gHiPRHuaAVIAyBnqkjKsob67qjujbMp099EwcBw7qg1Hse19Pnr2TPSrJrmVXv4gho84mfslVpVeBBzGM/kuxcikiydofVLyoIc5uOhH5hdu1YkCM98oSzuN8tGYIx275QVzainVO0vl3TkStKLWYsDTCKurvKAvKjnU9ziT4oH0JXe4OMOw7v0Ku1C1LbdnWXvMjsA0KXZaNG8k9n7yHCVvqbg9i+T0XlrlvfZu8JEFdHHLwPsV6/YQZCQOC+iaragtKwN7T2uIQmqYAUqty7JXVCluKUc9t7cuTSkwNCut6YaFRdd0rdGK98nyV3h6wgWPVddiFCNWMPeM8lEikr1bIvUXBmUTtwh9+UXTbKEiMyqkzKYU7fCGkNK6N/OApSvwI7YfScGhV1qq4pg8qms3up9PkXZBdGcI+33RJS2nEo738BGSM0XvJXAJVNC5VtR8pGgUXUzK6c7pygm1IRtE8K/HKMV+ysJKJ5SYAc4RdYNIQ12yV5bUSF2RnSo6bstpU4yqqr5R7iIQz6YXPyvFEOSQPWGAVZQp7iAPmew7lXUKJf4RknhXe6a3wgna3NQjqejR88KCaSEjFN5PbuoGsDB8JGD3E5d80u2Yd5DHaV3f3vvHTEACAPJFvtQ2gHEmXZjyVIxopFUyaY5u0bRtd/d5nko2+cGtDx4h26yY4KVWFqaj+Q1jcn9z2Vmm6mWuc0+JpnwnpJ6LojPGSsXjJ3V2VRMEP4EDB9f1TDU4p29Lyntn5K2g1rC8mAGgGoewORSb3ccT6qvXGOqim0jxRuI/xLuGnyiFxyl9XkSXg6lFR43fkR/01Orlp2uR+ml9EjcMd0mr27mGDIIRVjrDm4d4m+avUo6OVYN9b1/eNws9r2kE5hG6RqlPvt9U4r7Xt5BV1OMlXkNnzJ9mQc8JjaUICZarSDSlzKvRI8DFlR6FrVuisuHJc9xSMB2DlS4qYVUFxhoJPYZV7NMPNRwYPPJ+izaQspJbA9qiae6oDHjPnPP4KKfdE+5lqlE7kyoNgK+lbdVK1KAmYkvgW3JlS0pZVxpIyyACVuhXqgpggJbe1gMDlFXl0BgJW0bigl5FUfLLrZndEVndFKNNE0raclLJgbKrS36q+vhEBu1VMaC7KRZYu2c21qXZKJfhFucGjCCfmStKNOgWeGoqxclpjovD0VVy1WXI6otGbGDDuGF3Sa4kNAknACXadWJcGjJ4A7rRVHe5BDf90iHO/wAB/i3z7lLJ3vYKbeSp7xRGxuXnD3Dp/wAW/qqL8bQGD1d5nt8l3YU/iqHhvHm88fqqx4ueeqRLJu1C51KUw1uoQGUhw1oB9Yk/dXW1AFwniZ+QyvLdoc99V3wtM+p5AVbxkKkVXLfcUWs/+ypl3k3oEDp9rvqNyQAZMZPo0d11qFUvcXHn7DsnOiN/p6Tq78OcIZ1IxgwmbxnydCdU2De0byK1GlO2mHBzmAd+dx/uPmeqKt74PqOc92wOJLTEgtkgADvhZy9caji9xlxMkrvR7gMJp1RuY4mJ/tJ4jyhNCKjop3b2a8UaVdnjwTw4ciOkdlm6ulQ7GR0Wpo0dtM7OWgHHIHOQOiJtLb3jWlzQ3dO3OZH2meFarFMqy1IhH064aOSERftDHFkgkRI6ieJ7JTWt3v8AgaT58D68Kcq8hOL++3iOvdC0SrP/ABhbmo8egPHqf0BXLrum3DXf9AJ/7un8AFFci/HJOXItLJY+gTkw0d3GEO40mnO6oewwP1VFbUWjIpgnu8ucfnlWWupVHGGkNH/BrW/YI+5m9zDf9epPu6Pumno0bR/2dyo3Rn8vfTb6vkq9mnPePE5x9SSqn6KRwm6MDiyf+Op9bhnyE/mvVQbF3ZRL1YKYM0QqLh6iieQ00AVayqNx0CiimkRo5IlFUGQoomAxhRaOEcxwheKKMtkmD1npXcVyDhRRaOxobDtPc53JRrm4UUQ8mewZ7V7QeA5pcJAOR3CiiJlsZagxllL2Car/AIJ4ptI6f8s8oKxuC+OpP3UUWj9tlOTQ31UhmyiOGZce7zygqLocootHQJbGFNuD3iPqhbxo/wBscN583dSooqix2U2dqHOJd8DBud3gdFzrd0Xv2nAbiOgPYenCiiEc8mfB0rItXdGyNVwY3kwM9PNeqKphnWvHULhlOm4yABPUkwMn6p1daq2nVYxxJ2O2k5+JzAZjt+qiin2amhllnvtDb1HOY4Na7HO6CRu6nsMCEm1a9rNxO3EQCCFFFecFWRkZqu9x5JPqUE+sQoop0YqNYlO9HMQoomMbKxvBGUzpua5RRUiBnf8ATNUUUV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876256" y="5517232"/>
            <a:ext cx="2017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 dirty="0">
                <a:latin typeface="Calibri" pitchFamily="34" charset="0"/>
              </a:rPr>
              <a:t>LIFE09 NAT/IE/000222 "Demonstrating Best Practice in Raised Bog Restoration in Ireland“  which is funded by the EU, NPWS and </a:t>
            </a:r>
            <a:r>
              <a:rPr lang="en-IE" sz="1000" b="1" dirty="0" err="1">
                <a:latin typeface="Calibri" pitchFamily="34" charset="0"/>
              </a:rPr>
              <a:t>Coillte</a:t>
            </a:r>
            <a:r>
              <a:rPr lang="en-IE" sz="1000" b="1" dirty="0">
                <a:latin typeface="Calibri" pitchFamily="34" charset="0"/>
              </a:rPr>
              <a:t> - see </a:t>
            </a:r>
            <a:r>
              <a:rPr lang="en-IE" sz="1000" b="1" u="sng" dirty="0">
                <a:solidFill>
                  <a:srgbClr val="0070C0"/>
                </a:solidFill>
                <a:latin typeface="Calibri" pitchFamily="34" charset="0"/>
              </a:rPr>
              <a:t>www.raisedbogrestoration.ie</a:t>
            </a:r>
          </a:p>
        </p:txBody>
      </p:sp>
      <p:pic>
        <p:nvPicPr>
          <p:cNvPr id="14" name="Picture 2" descr="2015 Fig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1412776"/>
            <a:ext cx="778639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065212"/>
          </a:xfrm>
          <a:solidFill>
            <a:srgbClr val="99391F"/>
          </a:solidFill>
        </p:spPr>
        <p:txBody>
          <a:bodyPr/>
          <a:lstStyle/>
          <a:p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Bird Results</a:t>
            </a:r>
            <a:endParaRPr lang="en-IE" sz="3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45125"/>
            <a:ext cx="144145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3" descr="Raised Bog Restoration Project Ire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516563"/>
            <a:ext cx="1295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AutoShape 6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6152" name="AutoShape 8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pic>
        <p:nvPicPr>
          <p:cNvPr id="6153" name="Picture 10" descr="http://greenly.ro/greenly.ro/wp-content/uploads/2013/01/life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373688"/>
            <a:ext cx="8413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http://www.donegalcoco.ie/NR/rdonlyres/97379B2F-13CF-47AB-8852-A8515D5ECFDB/6975/AHG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4163" y="6237288"/>
            <a:ext cx="1965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4" descr="http://ec.europa.eu/environment/life/toolkit/comtools/resources/images/natura2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6021388"/>
            <a:ext cx="9699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Chart 3"/>
          <p:cNvPicPr>
            <a:picLocks noChangeArrowheads="1"/>
          </p:cNvPicPr>
          <p:nvPr/>
        </p:nvPicPr>
        <p:blipFill>
          <a:blip r:embed="rId8" cstate="print"/>
          <a:srcRect b="-32"/>
          <a:stretch>
            <a:fillRect/>
          </a:stretch>
        </p:blipFill>
        <p:spPr bwMode="auto">
          <a:xfrm>
            <a:off x="1979712" y="1556792"/>
            <a:ext cx="5040313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Meadow Pipit (RSPB)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556792"/>
            <a:ext cx="1876747" cy="12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://newsimg.bbc.co.uk/media/images/47880000/jpg/_47880833_coal_tit_mark_hamblin_470x365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636912"/>
            <a:ext cx="1792198" cy="100811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0966" name="AutoShape 6" descr="data:image/jpeg;base64,/9j/4AAQSkZJRgABAQAAAQABAAD/2wCEAAkGBxQTEhUUExQWFRQXGBcYFxcXFxQWFxcXFxQXFxcXFRQYHCggGBwlHBQUITEhJSkrLi4uFx8zODMsNygtLisBCgoKDg0OGxAQGiwkHyQsLCwsLCwsLCwsLCwsLCwsLCwsLCwsLCwsLCwsLCwsLCwsLCwsLCwsLCwsLCwsLCwsLP/AABEIALcBEwMBIgACEQEDEQH/xAAbAAACAwEBAQAAAAAAAAAAAAAEBQADBgIBB//EADkQAAEDAwMCAwYFAwQCAwAAAAEAAhEDBCEFEjFBUSJhcQYTMoGRsaHB0eHwFEJSIzNikhVyB0Px/8QAGQEAAwEBAQAAAAAAAAAAAAAAAQIDAAQF/8QAJxEAAgICAgEDBQADAAAAAAAAAAECESExAxJBBCJREzJCYXEFseH/2gAMAwEAAhEDEQA/AFLKZiJJXbKBBmQFVTPqrgBOVwnE1gZ2tzGMFFOuW9QldF4bleHUmzlCsgSwMn3dIcqj+vo9/sqH6g2On0CBqakB0H0CZMNDxl9Q9VRqOr27R/stf/7LO3Wpl4ja0eYGfqgKgLlt7Gi6Z5qF42o8uDWsB4a3AC4pFRtii6en45TNoZyTZzSp9Qm9o8kJSGlp5TWzrABVjXgtDBXctdlA7imr3FwhAVKBCWQJrNlDH5Wo0WtIWUqsITXRbiCAq8choyNPetkJA+2T2o6W9T6ZJ8gFn6124F4c3aJEAjxSJkA+cpp7NTCLJrWyZaCCPiAIIzgA9ZAVlR72gyGkEYb5l24OcevUqigT7ydsACWtz5T91XdguqlzTL9xcG8x1PhHRJ+xj2tSaW7gD7wmJnA8x28kN/WbNvwAtkePiTiMZJ5XtxakQ81S126MwNpE/wBoOBk/RLBQc90Oh+ZxOVrMy9llVrnw7Ik5AP3PKc2fs9tzUdPl0+qmgWBoSZJnMEzCNuqzikbd4Izn4RKlVrBDQEI2m6oZKMtNPLsuwFfcV20xARSIMp2NpiSk95eucYGAury4Jy5CUCHZCDCovYfZUpiU6p2zWjzSKgS0p1Ztc4Z4UJpjJFVZ6CaZOFbqdSPCOV7bQ0Z5K0VSsR7o8qNhqU02S+Uy1OrOAhKFMynSwK8Mtgr1dlRagWyilSfTP+bYgCYg98BSlbVHuMCJgwT2+XPmmdLTyeHBF2lo5pyZCCfhl+1+AGvo73AFkcZaScJbW0eqM7Z9Frvdz8LyCqnWdUhwDwSeMfdPLjSVoyUWYitRLeUuuHlaXVdAuMmA7zB/IpE/Sq3Wm75CfshFWBqhZvKMt3YXLrVw5aR6ghVlkLOLBhhhqkcLsVnAJaKxR1B0hI0BlJrZRFvXyo+1lW0beE0WNF+S+nVkouq0IOzo+JOqlAFuFVKzo2jPXXkudMB94ADHXM9BMfOEYyzJcZ+EHlHPo06LMeF0ncXHgYKEVTFhCslz6sjMwG5cP7S07paOuQAha9maoNQuz0BAg54PYlD/ANc2qCASABj65XdVlTaHzPZrSJ57H4lRMroaW+1rDUqE7shpHkIEDyKSU78U3F4M1DyZ4+uAeeFZTun7w6Q3vO4Y4MoPU3biGtIgTkAAknv1HoSha0hT01XPcHMYAT8RMOLpJJJJ6+kLQadR2iSBJSiyp7U1oOKSTZKUrwMgVfToMHidygBXXjnz1U8iUEXl/OGpS7Jkq55VFxV2iB8R/Adyn7eEaMLYp1ep0S8XD2MJB9PMpqyz3nPf6/umVHTWN8TxJHAPA/UqjkuNZ2dSjikI9PfcOh7ztZ6ZPotHQ1Ha3zVNWpJn6eSGc6VCUuyyiE5rUS6gC98lEVmy6OytsqW1pK5p4kpo5ObbBXMl0I40QxpJVek0tzi4rrUKm94YOOqz2arYIGE5UTFtsV4jgNCvTrogTOE9t68jlZi7tHUxublh6hF6ZfEETwptGa+DStluYRFOs13UtKpF0xzcRKopAoptYbGXbwFaiHBkA7gUptjVp4bVjyeJH1TZjo5BC7LGOIlFKtDNuTF9S/uB8VKnUHlH5oStqDT8dofk2fslntJqL6TyWGPsULa+11UcgFZttG08jGte2Rw61cPRpCzlxsDyaYIb0BTl/tiXH/bb9Akmo3wqPL4DZ6DhIovz/sMna/4F21cLutchJqdcqwEuMdTgBZRYqvQfRu8rQ6dU2tl45yB3Sm108ME1OcQExNdpO0y2In6K6XXZ0Qusnl+H7eggEg+uUFqD3Gm0loczGT3A690RqF1LQCHbQeeOEIbltRoa4eEeZ8+yJSwW3e0OloA7t6erUTcVWxL620iNrQAB9TgoK/osa0vaHNIwBOI64OQhdPsjVILsDueUyANaen1K5AYXx/c5yudpYpmFsNFoMZTDGITXaLWCXEDtJ+wVHx4sVqxLTpgK2nUCCbUJ4E/guTWIMR/O6hKcPkP0xiXLh1aEMd0cyfsvGlzSCSCVCXLFA+iwh5cBIEuPA7eZQ9OnnMkuPzcfLy8+iY29WeQrKbGsJdy4+YwOw7JOL1Sjbaz4LripYOGUxTbudE9B+Tf1S+5vNx8ugXXtBWgtBPjiSOwPA9UkfcIqEr7T2c/LNvC0HPuVfp7C93kknvpK2mgWO2nuPJVOuLINHdyIAAQ4G7wj5rnVLsN9eAi9IpQyTyVSKpWL1JdEUKU9UBpFEnxHkrjW6pq1WsHwg5TQEMbHVC8BovlRBm9AwolyHqhDbXm0Zy0/E38wiDag5ZkH8EJq+lVKJgiR0K8066dShwz5LSTQrRbUuC0ETCWs16ox0BxT7UbVly3dTO2oenQrB3lB1N5a8EOHdGMbRWCT0apvtNXkGQW9QU8tfaBlRpkQ7yWEtLlGHe07mjw91uqqkFbyOdSpCs0Dl4lIri0LDtPKY2NfY4E8clO7qhTum+EBrx17pLo01Zii1Ft0is5nvAw7O6f2vshV2OqOIhvRFWWukUv6cCRkOMcJ0n5MoN7M9p+kPeYiPM9u62Nto7KTBtALukjPnKFshBO0zj6DzXWq6gSABh3XKaKX5DxikUX5JeTjCXm5ILW9ZkkwZCsq3hZThoLp5MSPNIDc55IA7/ZHxsYb6nqD3CGhzm94wl9tcH+xsH6wqpqOIdnYm2nTGQAPxTJIwurNc6d37ojTbSo4+EeEckmAP3R1O03v5hoy49h1Urar/qNo24B4A9T1J+fKVKTy9CQtsc21VzBh0HyQtei0nc4S49TJPzJ6raab7PU2MDqnicBlzu/k04b9/ml+t6XQZJ94GmJ2nPPA7z+682X+U4pz6ZOxcTSsyoojjj5fzuvHU484/mUQxgEkTz0zle08889MLqaxaFKun5dY88KhzncxCvqCP1/TuuARHP4ftyotBK21yBzHqpQ1RheW7gXAGGz8R6D1KlTKH1Ooypamk6mPescDTqAAEictd3TengpSt+ASdIy11b3FWrUdUa8OnxCCC2eJb0VtuwtkHPqmNehU8DnuJcG7ZkyGjJz8wPmrGUZb3PJP2C7HyRapEJKkD6dTHvGzxK+gVL1jaXI4k+iwZoGV67dESYSO2StB1Csa9cHoDhbGrUa1sDoFj9E2sJJVtHU/G6TicJm8CtDa0ogOk8leVH73GOBhI77UzvJbwm+iVQW+cZ9UmVlhUcA9SgSSVE3FNoXqfuINb2u0ja4S0/gs9f6NALqXiaeiZUbkFvi47/oubmi+n/qUjuB5b0I7jzQylTC2mZCjcmm+OI6JzcWlK7pw7Dxw/sezln9ZvN9XcG7e4XFjqLqbtzeDyOhCVWsi1nAvvdKfbvhwx0PQppZ1pbBWooVKdzTyNzev+TCkOo6M6i6Wjcw8EfmmbsPbtvYNTa7dmI7dkVRuix3h/BeG2MeKfkurcluDAaM+ZSLLyWj+x4NYLWOB/uEBIreoGTGcyfVWvvQ8/AcdYwUFePAcHDDSMhU17UP+hma22S3lw+SHFUZ3AEoCjeQ0hxweCl9xfGdrRPn3W62qYPFDivcwyB/PQJbVtzVILvCB0VtK2MbnHKjnlLaSwSlP4LG1A0beyLs3zwgPd/VG6b8QH19E8GU4pWqDtheW2rJD6vie4dGDMDvgH5lfQvZ32apWrJIG4SXOMZPcnyEgepKyX/x3ppq16l0/hp20+xzk/hCef/JPtA23obC4bnz4epAyfkePmvD/AMn6ifLzr0vE/wC/07OKCjHuxL7Xe2jGvDabtzg4kN6AbYa5w7zkDt6rEWt9VqVeS4Ty4zM8klLdEom4rEuyTJJ9VvNP01rOB0/mV63B6Pi4IUlknLklJnduSQJV4b/+j+cqEAdPJdtE/dOoYo1nFXIwPqg2k8CPxR5E+n86dEBWJB/mfkuaSoYGrfwft+iButUp0iCc9Yz9UTVJJ5x5fl2Sb2ytYY2oAQHYnpjuj6f7v6LLRo6WytTFUYDh/wBWtzn7/RA2jPCCeTn68D6QkPszqLjSqUejiM9mn4vwH4laRpVVDrJkOWWEj11KVQ+kiWOXTgqEBc9kISqPqmFwxLqoyih0iUloLADbg5Wba7KMo1yOFmjU1ob1XVZKiDbq2MhRCkb3BPs1qG7/AEnnP9p/JE6lXq0AYMsJ/wCp/QrMVKZYcYc0/Qha/S75t1Th0bwIcO4TVeGS1kVVaDLpu5sNrDkdHfus/UoODtpBDuydVtHqMqyw+Hoe3kU/oMaSDWa3cOHj80j+ApCDR7OtTcHjA6g9R6La28RIEsPxN/xPkg74EYIweCOELR1D3TgScdR5IP5KOC8BHtBRFNu6PDCxfvnEnscj9F9C1h9J1GHOG1wlnz6LEalabY2uEDKHHlWPVANxqLy4B0geQhFVXtdEHEdUNcVQ7gyfJFWtq2J5JI9FW1Q6aZU+xwcSBkJbTtcjIgH5rYe4GGzz0Qd/psHa0Z/yHCNYA0B1WAjBQ9O3ymDrZzBnjuqnPAUH7cHJK4hNvYyETd2TabBHxlo/GXQg7XUACB5j7pvqN5TZcb35YJwJJ+GBA7yU3FFtovweWyj2W13+lp+75a2SfIzOPxWb9rX/ANdWbUaXu6GRAAnho7J7dadSrAe5qZOSC0iJxB80yOhvp0yWN3OiPM/pylh6OMeZ8qXuZ1OdxoE9mPZ8MZ4Wkk8kfqm9e2NOQ4EL5qz2kvRXDGb2va+A3+0Dj4SMnnK+qgOdSZ70k1A2XF3+RHAXb1wTvInJk+EGB1VlOmVc4nj+ea7AwpvCHoHqDHA+aV3bz6Jjd46D7pNcgnpnyP5cLh5HbwOD16vSU2raULrTHwZe04noRxHrx80lr0RGR8zhG+yd89zH0KZHiqsBP+LXMqbnN9C1ibj47YjYs0TRvc03OOSME9C7+4DyBhv/AGRLai0XtNTbTYyk0Q1uI+X8+qzEQreTnnsLbUVgegV6KqNGUS+sUvrhEOqoeq5MkOkCkL0PXpXDgnoNHpeovBSJUWoxo/aLTTuD2CWvzjuvNE0wscHzB/JaOzaNmzq0YVFuRJJ6JKIxj8hlVk+p5HfzHmll3SIH2Pdc3GoGZHRG290yuwtPhf8AmkTb3sCTi/0L7LU3MwfE3seP2VGtVKLmhzJDjy3p6hSnYk1vdvO0DlU+0NGkyBTdJCaPE3bK2lgop1AWjecDgdkDcvj06JRcXTu66oXOIOeyyVaMFutgTLMK1tJ7RDXdZXtm/wAkS1yzvRsntvq+0w4EkclPaWpsdTkc9EgqsBPC8rW+1sswZGFozp0L3zTNTXrufThob9EsPs86oyWu8XbgKl+oFgE48xxKc6Y7wCXc895VnUsMdpSRjLmgaLv9TBB4GSfIAcru5Zc3L9zmNpMfwXHMd4blaa6qUvfbAwFx+I8rytTAiPh6eS32faCMKLbP2ReynLLoj/1bA56SSZ80yZUvKXxbazMZiHYPOMFX6PejbBTC3r7dw5BJI8pAx9065R+tgzKoed3umtf13AAk+R/dWVccmQeg/NW3Dd4B4IQxpAHkkc/sklNsdRSAG0ZeYGO36KVh6o+rQAE7sHjyXFpb7nGei5+ST0h/2JLmiSk9Wo0cyPot1cWYcMgO/ncrL6lpBBLmtL/JxEem7C518MzEN1VBgMBLj6/Ln90w9gbUirWqTwG+k5/FAXVvd1anhpk1HYxgNbxJJ49SfRaXT7AWdttLgajpLz0mMAeQH5rpjGlaJNgHtFdb6pjgY+fVKXhWOfJJXJKNEKt2VSuHuXZaqnhMkUSK3uVZKscFzCYc4hRlOSrqLJKcULJuDGVrM8C9lrhRN9ii1oXsMKlzsqA9Fxq52GejxI/NCVqu4mUZc0hXtSAZdTP8/BTn8iPdiF1WDzhSrcE5biFbV0ginuJSl7iMSsk0gOVGjdW/qbdzmmK9ESe7mLG1LnxTyiH1SOCR0kYweQlz25gIRTQsWdN8RlH21nKt02ymJTkUwAs5GfLkFawNELxxkKx+UK6sGmFNzd4B3dnLqpBR9pcSELVZIQ1NxaVk/wAjPORndPERyh23LxGx0QVUXSox8IylK+yFbayh/baq0Amo0AxyByu7C6ZVZjwkmM5SP3kjKstP9IuMbsSOyrHmbWS3HPtsePpupuz8j0KOtbiTkrLN1GpUBqvqeBvwsGNzumFbW1D3bmsgl20F3b9kq5LlVHR0xaZuKdcwrWiTH2WW0zXA8EtzHPcdOE3tdSa74fn5KtCWO69JsIW3qCYjnhcUawOJV7YHHVCUbN2CaX0VNyB1XlS4x2S281NrOSklBGsvNTZws57S1SYwfn0+SbafdtqnB9F7rdlubwqR4vbYsjESuNyurUtpIVJCCRonu9ckrkrglEej0rxeFEW1EkrBLrKhPKLqVNp5XkbRhD1nSg2Ky/8Aq/NRL/dnzUQE6oN1W92jzXfslqf+t7t3FQbfn/CVmbm5LjleNJEEEgjII5BHEJZZVEWxnqOpVBUfSJ+Fxb9DCGlBOJc4kmSTJPclFsQvA+KKyCUdb2Y5hX29EFXVMKUpkJOsFtEhoXrqsqqm2eVe2kElsmgd7pQlWkmBphe7AUynQ6lQup7hjouqtJHtpiV1cUZHkrRSmi0akJmvjCsZkr19GeMrljHDoqdMUynS0ENfCMrDczsYQVKlJ4RoO0AdFCacdEGurALWBsBEhmT5mZXlG4L6j5aCHTJ6gHiPRHuaAVIAyBnqkjKsob67qjujbMp099EwcBw7qg1Hse19Pnr2TPSrJrmVXv4gho84mfslVpVeBBzGM/kuxcikiydofVLyoIc5uOhH5hdu1YkCM98oSzuN8tGYIx275QVzainVO0vl3TkStKLWYsDTCKurvKAvKjnU9ziT4oH0JXe4OMOw7v0Ku1C1LbdnWXvMjsA0KXZaNG8k9n7yHCVvqbg9i+T0XlrlvfZu8JEFdHHLwPsV6/YQZCQOC+iaragtKwN7T2uIQmqYAUqty7JXVCluKUc9t7cuTSkwNCut6YaFRdd0rdGK98nyV3h6wgWPVddiFCNWMPeM8lEikr1bIvUXBmUTtwh9+UXTbKEiMyqkzKYU7fCGkNK6N/OApSvwI7YfScGhV1qq4pg8qms3up9PkXZBdGcI+33RJS2nEo738BGSM0XvJXAJVNC5VtR8pGgUXUzK6c7pygm1IRtE8K/HKMV+ysJKJ5SYAc4RdYNIQ12yV5bUSF2RnSo6bstpU4yqqr5R7iIQz6YXPyvFEOSQPWGAVZQp7iAPmew7lXUKJf4RknhXe6a3wgna3NQjqejR88KCaSEjFN5PbuoGsDB8JGD3E5d80u2Yd5DHaV3f3vvHTEACAPJFvtQ2gHEmXZjyVIxopFUyaY5u0bRtd/d5nko2+cGtDx4h26yY4KVWFqaj+Q1jcn9z2Vmm6mWuc0+JpnwnpJ6LojPGSsXjJ3V2VRMEP4EDB9f1TDU4p29Lyntn5K2g1rC8mAGgGoewORSb3ccT6qvXGOqim0jxRuI/xLuGnyiFxyl9XkSXg6lFR43fkR/01Orlp2uR+ml9EjcMd0mr27mGDIIRVjrDm4d4m+avUo6OVYN9b1/eNws9r2kE5hG6RqlPvt9U4r7Xt5BV1OMlXkNnzJ9mQc8JjaUICZarSDSlzKvRI8DFlR6FrVuisuHJc9xSMB2DlS4qYVUFxhoJPYZV7NMPNRwYPPJ+izaQspJbA9qiae6oDHjPnPP4KKfdE+5lqlE7kyoNgK+lbdVK1KAmYkvgW3JlS0pZVxpIyyACVuhXqgpggJbe1gMDlFXl0BgJW0bigl5FUfLLrZndEVndFKNNE0raclLJgbKrS36q+vhEBu1VMaC7KRZYu2c21qXZKJfhFucGjCCfmStKNOgWeGoqxclpjovD0VVy1WXI6otGbGDDuGF3Sa4kNAknACXadWJcGjJ4A7rRVHe5BDf90iHO/wAB/i3z7lLJ3vYKbeSp7xRGxuXnD3Dp/wAW/qqL8bQGD1d5nt8l3YU/iqHhvHm88fqqx4ueeqRLJu1C51KUw1uoQGUhw1oB9Yk/dXW1AFwniZ+QyvLdoc99V3wtM+p5AVbxkKkVXLfcUWs/+ypl3k3oEDp9rvqNyQAZMZPo0d11qFUvcXHn7DsnOiN/p6Tq78OcIZ1IxgwmbxnydCdU2De0byK1GlO2mHBzmAd+dx/uPmeqKt74PqOc92wOJLTEgtkgADvhZy9caji9xlxMkrvR7gMJp1RuY4mJ/tJ4jyhNCKjop3b2a8UaVdnjwTw4ciOkdlm6ulQ7GR0Wpo0dtM7OWgHHIHOQOiJtLb3jWlzQ3dO3OZH2meFarFMqy1IhH064aOSERftDHFkgkRI6ieJ7JTWt3v8AgaT58D68Kcq8hOL++3iOvdC0SrP/ABhbmo8egPHqf0BXLrum3DXf9AJ/7un8AFFci/HJOXItLJY+gTkw0d3GEO40mnO6oewwP1VFbUWjIpgnu8ucfnlWWupVHGGkNH/BrW/YI+5m9zDf9epPu6Pumno0bR/2dyo3Rn8vfTb6vkq9mnPePE5x9SSqn6KRwm6MDiyf+Op9bhnyE/mvVQbF3ZRL1YKYM0QqLh6iieQ00AVayqNx0CiimkRo5IlFUGQoomAxhRaOEcxwheKKMtkmD1npXcVyDhRRaOxobDtPc53JRrm4UUQ8mewZ7V7QeA5pcJAOR3CiiJlsZagxllL2Car/AIJ4ptI6f8s8oKxuC+OpP3UUWj9tlOTQ31UhmyiOGZce7zygqLocootHQJbGFNuD3iPqhbxo/wBscN583dSooqix2U2dqHOJd8DBud3gdFzrd0Xv2nAbiOgPYenCiiEc8mfB0rItXdGyNVwY3kwM9PNeqKphnWvHULhlOm4yABPUkwMn6p1daq2nVYxxJ2O2k5+JzAZjt+qiin2amhllnvtDb1HOY4Na7HO6CRu6nsMCEm1a9rNxO3EQCCFFFecFWRkZqu9x5JPqUE+sQoop0YqNYlO9HMQoomMbKxvBGUzpua5RRUiBnf8ATNUUUV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0968" name="Picture 8" descr="Image result for Goldcres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3645024"/>
            <a:ext cx="1800200" cy="116787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6875463" y="5516563"/>
            <a:ext cx="2017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 dirty="0">
                <a:latin typeface="Calibri" pitchFamily="34" charset="0"/>
              </a:rPr>
              <a:t>LIFE09 NAT/IE/000222 "Demonstrating Best Practice in Raised Bog Restoration in Ireland“  which is funded by the EU, NPWS and </a:t>
            </a:r>
            <a:r>
              <a:rPr lang="en-IE" sz="1000" b="1" dirty="0" err="1">
                <a:latin typeface="Calibri" pitchFamily="34" charset="0"/>
              </a:rPr>
              <a:t>Coillte</a:t>
            </a:r>
            <a:r>
              <a:rPr lang="en-IE" sz="1000" b="1" dirty="0">
                <a:latin typeface="Calibri" pitchFamily="34" charset="0"/>
              </a:rPr>
              <a:t> - see </a:t>
            </a:r>
            <a:r>
              <a:rPr lang="en-IE" sz="1000" b="1" u="sng" dirty="0">
                <a:solidFill>
                  <a:srgbClr val="0070C0"/>
                </a:solidFill>
                <a:latin typeface="Calibri" pitchFamily="34" charset="0"/>
              </a:rPr>
              <a:t>www.raisedbogrestoration.ie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065212"/>
          </a:xfrm>
          <a:solidFill>
            <a:srgbClr val="99391F"/>
          </a:solidFill>
        </p:spPr>
        <p:txBody>
          <a:bodyPr/>
          <a:lstStyle/>
          <a:p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Interesting species</a:t>
            </a:r>
            <a:endParaRPr lang="en-IE" sz="3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45125"/>
            <a:ext cx="144145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6" name="Picture 3" descr="Raised Bog Restoration Project Ire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516563"/>
            <a:ext cx="1295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6875463" y="5516563"/>
            <a:ext cx="2017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 dirty="0">
                <a:latin typeface="Calibri" pitchFamily="34" charset="0"/>
              </a:rPr>
              <a:t>LIFE09 NAT/IE/000222 "Demonstrating Best Practice in Raised Bog Restoration in Ireland“  which is funded by the EU, NPWS and </a:t>
            </a:r>
            <a:r>
              <a:rPr lang="en-IE" sz="1000" b="1" dirty="0" err="1">
                <a:latin typeface="Calibri" pitchFamily="34" charset="0"/>
              </a:rPr>
              <a:t>Coillte</a:t>
            </a:r>
            <a:r>
              <a:rPr lang="en-IE" sz="1000" b="1" dirty="0">
                <a:latin typeface="Calibri" pitchFamily="34" charset="0"/>
              </a:rPr>
              <a:t> - see </a:t>
            </a:r>
            <a:r>
              <a:rPr lang="en-IE" sz="1000" b="1" u="sng" dirty="0">
                <a:solidFill>
                  <a:srgbClr val="0070C0"/>
                </a:solidFill>
                <a:latin typeface="Calibri" pitchFamily="34" charset="0"/>
              </a:rPr>
              <a:t>www.raisedbogrestoration.ie</a:t>
            </a:r>
          </a:p>
        </p:txBody>
      </p:sp>
      <p:sp>
        <p:nvSpPr>
          <p:cNvPr id="5129" name="AutoShape 6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5130" name="AutoShape 8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pic>
        <p:nvPicPr>
          <p:cNvPr id="5131" name="Picture 10" descr="http://greenly.ro/greenly.ro/wp-content/uploads/2013/01/life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373688"/>
            <a:ext cx="8413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://www.donegalcoco.ie/NR/rdonlyres/97379B2F-13CF-47AB-8852-A8515D5ECFDB/6975/AHG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4163" y="6237288"/>
            <a:ext cx="1965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4" descr="http://ec.europa.eu/environment/life/toolkit/comtools/resources/images/natura2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6021388"/>
            <a:ext cx="9699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urlew (RSPB1)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2996952"/>
            <a:ext cx="25532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4" name="Picture 16" descr="http://www.mullbirds.com/Crossbill-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412776"/>
            <a:ext cx="22090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5" name="Picture 18" descr="http://tryingtoheal.com/wp-content/uploads/2011/11/Short-eared-Owl-838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1412776"/>
            <a:ext cx="19963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Redshank (RSPB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1412776"/>
            <a:ext cx="208272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AutoShape 4" descr="Image result for Wood Warb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8374" name="Picture 6" descr="Image result for Wood Warbl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2996952"/>
            <a:ext cx="1914525" cy="2390775"/>
          </a:xfrm>
          <a:prstGeom prst="rect">
            <a:avLst/>
          </a:prstGeom>
          <a:noFill/>
        </p:spPr>
      </p:pic>
      <p:pic>
        <p:nvPicPr>
          <p:cNvPr id="20" name="Picture 9" descr="Teal (RSPB)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1412776"/>
            <a:ext cx="18367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065212"/>
          </a:xfrm>
          <a:solidFill>
            <a:srgbClr val="99391F"/>
          </a:solidFill>
        </p:spPr>
        <p:txBody>
          <a:bodyPr/>
          <a:lstStyle/>
          <a:p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Future Prospects</a:t>
            </a:r>
            <a:endParaRPr lang="en-IE" sz="3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45125"/>
            <a:ext cx="144145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6" name="Picture 3" descr="Raised Bog Restoration Project Ire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516563"/>
            <a:ext cx="1295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6875463" y="5516563"/>
            <a:ext cx="2017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 dirty="0">
                <a:latin typeface="Calibri" pitchFamily="34" charset="0"/>
              </a:rPr>
              <a:t>LIFE09 NAT/IE/000222 "Demonstrating Best Practice in Raised Bog Restoration in Ireland“  which is funded by the EU, NPWS and </a:t>
            </a:r>
            <a:r>
              <a:rPr lang="en-IE" sz="1000" b="1" dirty="0" err="1">
                <a:latin typeface="Calibri" pitchFamily="34" charset="0"/>
              </a:rPr>
              <a:t>Coillte</a:t>
            </a:r>
            <a:r>
              <a:rPr lang="en-IE" sz="1000" b="1" dirty="0">
                <a:latin typeface="Calibri" pitchFamily="34" charset="0"/>
              </a:rPr>
              <a:t> - see </a:t>
            </a:r>
            <a:r>
              <a:rPr lang="en-IE" sz="1000" b="1" u="sng" dirty="0">
                <a:solidFill>
                  <a:srgbClr val="0070C0"/>
                </a:solidFill>
                <a:latin typeface="Calibri" pitchFamily="34" charset="0"/>
              </a:rPr>
              <a:t>www.raisedbogrestoration.ie</a:t>
            </a:r>
          </a:p>
        </p:txBody>
      </p:sp>
      <p:sp>
        <p:nvSpPr>
          <p:cNvPr id="5129" name="AutoShape 6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5130" name="AutoShape 8" descr="data:image/jpeg;base64,/9j/4AAQSkZJRgABAQAAAQABAAD/2wCEAAkGBwgHBgkIBwgKCgkLDRYPDQwMDRsUFRAWIB0iIiAdHx8kKDQsJCYxJx8fLT0tMTU3Ojo6Iys/RD84QzQ5OjcBCgoKDQwNGg8PGjclHyU3Nzc3Nzc3Nzc3Nzc3Nzc3Nzc3Nzc3Nzc3Nzc3Nzc3Nzc3Nzc3Nzc3Nzc3Nzc3Nzc3N//AABEIAHcApQMBEQACEQEDEQH/xAAbAAEAAQUBAAAAAAAAAAAAAAAABAECAwUHBv/EAD0QAAEDAwAFCQYFAwQDAAAAAAEAAgMEBREGEiEx0RMUFUFRVGFxkjV0gZOhsgciI0KRMlKxYsHC8CRTcv/EABsBAQACAwEBAAAAAAAAAAAAAAABAgMEBQYH/8QANREAAgECBAMHAwQBBAMAAAAAAAECAxEEEiExBUFREyIyYXGBsQahwRSR0fBCFSPh8TNSYv/aAAwDAQACEQMRAD8A81dauqF1rwKqoAFVKBiV3958V6GEY5VpyRotu5F55V97qfnO4q2WPT4IuOeVfe6n5zuKZY9PgXHPKvvdT853FMsenwLjnlX3up+a7imWPT4Fxzyr73UfNdxTLHp8E3HPKvvdT853FMsenwRcc8q+91PzncUyx6fAuOeVfe6n5ruKZY9PgXHPKvvdT853FMsenwLlXVNa1rHOqaoNeMtPKu2jONm3tBULI20uXoTqU55V97qfnO4qcsenwRcc8q+91PzncUyx6fAuOeVfe6j5ruKZY9Pgm455V97qPmu4plj0+CLjnlX3up+c7imWPT4Fxzyr73U/OdxTLHp8C455V97qfnO4plj0+Bcc8q+91PzncUyx6fAuOeVfe6n5zuKZY9PgXHPKvvdT853FMsenwLl929rV/vUv3lRDwr0Qe79/kiqwCAIAgCAIDPNSSw0lLUyNxFVa5iPbqnB+qw068KlWdKL70LX8rq6JcWkn1MCzEEigfSx1LTXU8tRAdjo4X6r/AIdp8OtYMTGtKm1Rkoy5Nq69/ImLin3ldHQtLbTZKCxQvNNNOaD9BjIpgCwv/N+ofP7vFfP+A8R4licfJOSj2veu4uzyq3d25fB0cRSowprnbTf5Oanfs3L6Oc0ICRU0c1LHTyTMLW1MXKxHtbkj/b6hYaOIp1pTjB6wdn62T/JMouNr8yOsxAQBAEAQBAEBKu3tav8AepfvKrDwL0Qe79/kiqwCAIAgCAkUE8lPVxSQwxTP1gBHMwPa/PUQVgxNKFWlKM5OK6p2a801/wBFoyaeh0PSG9Wh9mnp7Yy3TVdC1oEboQ5jASNcx5GDjwzuXz/hXC8fHGxq4pzjTqX1Ts3bw5raq/Lb2OjWrU3Tagk2v67HNCSSSd5Ody+j2tocwujkfFI2SNxa9rg5rh1EblEoqUXF7MFwnmbyuJX/AKwxLlxPKbc7e3btVXSpvL3V3dvLlp09hdmNXBOss74LlBycNPNyj2sMdRGHMIJxtzu8+pafEKUamGmpScbJu8W09Olt/TmXpyakrHt9K73aZ7LI2ztoJpaRzYfzwg8nGdmYwRgjOBkbF4ngfC8fSxieMc4xneWkt5b2nbW9tf6zexFam4f7drrT28jnRX0I5wQBAEAQBAEBKu3tav8AepfvKrDwL0Qe79/kiqwCAIAgLpInxODZWOYS0OAIxsIyD/BVYzjNXi77r3WjDTW5arAIAgCAIAgLnxSRtY6SN7WyDLHOaQHjtB61WM4ybUWm19g0+ZarAIC7k38jy2qeT1yzW6tbGcfwQq545sl9bX9tibO1y1WICAIAgCAlXb2tX+9S/eVWHhXog937/JFVgEAQG00bho6q6wUddRvqWVDxG3k5nMcwnr2HaO1czi1TEUcLOvQqZHBN6q6fl1v6GWiouaUlc9X+IEVnZSwVlNStqJn/APjNmjnIji1BuIB2u4Ly/wBLVOIyqSo1p5YrvZXFXebnd7K/3NvFqlZSir8v2PAL3ZzwgCAICUbdWtoW1zqWYUjjgTFh1SfNayxmHdZ4dTWfe19f2LZJZc1tDa6IWNl2rH1FaQy20g5Spe7YDjbq58ht8PNcrj/FZYGiqdFXrVNIr7X/AI6vyuZsPRVSV5eFblmlt+6drmcjGI6KmBZTMxj8pxk/HA2dQAV+B8I/02g87vUnrJ+euntd683qRiK3ay02Wxo12zAXwujZK10sQmYD+aMuLdYeY2hUqRlKLUXZ9dNPZ7hWOl1NusLNE9XmUhEUfSBoxU4mGW4JJznGD9F85o4vir4vftF3n2efL3dHyXW+3m/U6jhR7G1vO3M5nK5rpHOZGI2k7GAk6o7Mnavo8E1FKTu+py9HsWqwCAIAgJV29rV/vUv3lVh4V6IPd+/yRVYBAEBdHI+J2tG9zHYI1mnB2jB+iiUYyVpK4TtsUDnCPkwSGEhxaDsJAwDjyJ/lHFOWZrXqOViikBAT7Jaam9XCOjpB+Z217yNkbetxWjxHiFHh+HdettyXNvojJSpyqSyxJml9Da7dXNobTLK90MerUyPcCOU8PHtxs3eK0+A4vHYug8Ri0kpO8Uv/AF/jpz5stiYU4Sywfr6k686UVV/o6WzUNG2BjnMZqNdkyOGxrd2xucfwtLh/AqPDK9TH1qrk9XdrZbt+bMlXESqxVOKsZtKqmOz22DRi3vB5MB9dIN73nbjy6/LVHasXBKEsfiJ8WrrfSmukVpf++b5k15KnHsY+55BesNQDaMjzQBAZOXm5cz8rJyzt8msdY9W/y2KnZwyZLK3TkLu9+ZjVwEAQBAEBKu3tav8AepfvKrDwL0Qe79/kiqwCAIC90MjYY5nMIjkLgx3U4jGf8hUVSLm4J6q116/9CztcsVwEBkpoJaqojp6eN0k0rg1jW9ZKx1asKNOVSo7Rjq2Sk5OyPc3Kpi0KswtdA9rrvVNDqicfsHh9Q34leIwlCf1FjP1mIX+xB2jHr/f8v2N6cv01PJHxPc11npaax2J1+uUDJ6mpzHQQS/mDsja92fj8PNdLiGIrcRx64fhpOMIWdSS0tbaK/u/oY6cY0qfayWr2X5M34eUENPHVX+tkbFTUjCyOSQZAdja7xwNmzrJWD6qxk6kqfDaKvOo7tLe3JeV99eSLYOmlerLZEIXHR2KZ7ujqy71EjyXT1MnJiRxP7Wt8T17Vvfo+LVIJOtGjBLSMVmsl1b/Ghjz0U9nJ9Wbq70tnsc9M6ktLZb3UsbyVAXmWOF3aQd/h5dW0ri4DE8Q4jCfa18uHg3epZRlJdNNvVdeb0M9SNKk1lj3nyIunNdLXxWq1PYye7RN1qltO3W1Xlv8AQMfEkeAWz9NYSGFniMXB5aEtI5uau9X+LlMVNyUYf5c7Hi3NLXFrgWuBwQRggr2SaaujSKKQZJYZIhGZGlvKMEjM/uadx+hVI1ITbUXs7P1FrGNXAQBAEBKu3tav96l+8qsPAvRB7v3+SKrAIDLSyxwztknpm1Mbf6oS9zdYebdoWOtCdSDjCWV9bJ29noSmk7tXOk36nsMGjjoI6GKeW3NEvMhUuDoS87S4g5IydvkvnXDa3FKvEs86rjGq7Z8qtLLtlurK6Wh06qoxpWtquV+pzJxyScAAncNwX0hKyscsopB7XR2GHRmxv0irow6rqG6lDC7fg9fx3/8AyPFeM4vUqcYxy4ZQdqcNaj/Ht8+hvUUqNPtZbvY0Nlo59JNI4o6l7pHTyGWok/0ja7y6gOzIXc4hiaXCOGynTVlBWivPZevVmtSg61Wz57mw0nuJu+lcUFPC2amppG00FPnDX4IB3bgTsz2ALS4Pg/0HC5VKsss5pzlLmrrT3S5dTJXn2la0dUtDe6Y6S1FivtJTW1zWUlLEHT07WjVeCT+Xww0DGO1cL6f4HS4lgKlbEq85t5ZXd1bn+/wbGJrulUShsjBcLbQ0v4k2/YxkFQWzhmMNEm3H8uAPms2FxuJr/Tda7blG8b87aX+za9CJ04xxUej1NjfaS/TXuqFktcFK+ZobJc3SAue3AGAT/QOrYM7FocLxHC6eCp/ra7nl1VOzsnfovE+au7GStGq6jyRt5miNbbtEYZY7ZO2vvcgLZavfHB2gdp/6d2F2/wBNi+OyjLEx7PDraP8AlLpfov6upr5oYdPK7y69DyEj3SPdJI4ue4lznHeSd5XroxUUoxVkjTbvqybYxTuucENVQisjme2Pk+Ucwgk4yC07/NafEe1jhpTpVMjim72T2XNPl9y9OzklJXue202bZGWiOakpYKySlcKNrmVDsU+wkawadu7rXi/px8TlinCvNwU+/ZxXe62utPPyN/FqkoJxW2noc6X0E5oQBAEBKu3tav8AepfvKrDwr0Qe79/kiqwCAAkEEHBG4hNwXa79Zztd2s7Osc7TnfnzUZY2StogWqQbfRSzm93qGleP0GfqTn/QCMj47B8VyOOcS/07BSrR8T0j6v8Ajf2M1Cl2s1F7czLpjeemLu4xHFHTZip2jcGje744/gBY+AcM/QYRKf8A5J96T8+nt83JxFXtJ+S2INouFwt8kk1re9j3sMbnsYHYafgcLex2EwuKiqeJSaTuk3bUx05yjrA3v4e0cXP6i7VeRTW2Eyax/uIP+AHfRcT6qxFT9PDBUvHWdvbn+F+5sYSKzOctomkBn0ivreWBM1fUAPAOdUE4x5AfQLtWpcLwPd8NOPxr939zX1q1Nd2zZ6f1nOtKakMP5KYMhaQewZP1JHwXM+lsO6PC6blvK8n7vT7amXFyvWfloaia63GeAQTXCrkiGzUdM4g+e3b8V1qeAwlKeeFKKfVRX8GJ1JtWcmQ1tlAgKsc5jg5ji1w3FpwQocVJWaADi0ODSQHAAgHeBuyjSbuwUUgIAgCAlXb2tX+9S/eVWHhXog937/JFVgEAQBAZKinlppAyeMscWNeAexwBH0Kx06sKqzQd1dr3Ts/uS01oz2+gzKCHRq7T1VfHSPqCYXS6w1om6uwgduSSF4r6leKqcRw0KVJzUO9bWzd+b25K5vYTIqUm3a5BN60ctJEdnswrnt31NcfqGkH/AIrf/wBL4vju9jMT2af+MPy7r8mPtaNPwRv5swVGnd8ka5kLqalYRgCGEAgfHKzUvpThsGpTUpv/AOpP8WIeMqvayJtlie78N7xzRrpJXVX6rWjJ1QI8/TJ+JWlxCcY/UmG7XSKhp0u83/H2L01fCzcev8Fmi9I2w0E2ktzZquDDHQwPGDI89f8AkeWSr8arvidePCcM99ajX+KXL1/4RFCPZRdaXseRlkfNK+WVxdJI4ue49ZO0leshCMIqMVZLRGm227stVgEAQGQwSc2FTqHkTIYg/q1gAcfwQsfaw7Tsr9617eWq/BNna5jWQgIAgCAICVdva1f71L95VYeFeiD3fv8AJFVgEAQG30W5CW7wUlVQwVcVQ7UcJSWlg3lwPVgAn4LlcZ7WODnWpVHCUVfRJ38ree2hmoWzpNXuen07rLTPQxVltp6Oqc9xpnVIcTyWqMhob5ZwTs2da819M4fiFKvKjipShbv5bLvXervvvulz6Gzi5UnFSgk+VzwGBnJAz2r3Vzn2KoSEBtLHpBcLE+R1BIzVkxrxyN1mnHXjI2rmcS4RhOJRUcRHbZrR/wB8jLSrTpeEw3e7115qeXuExkcNjWjY1g8B1LLgOG4bh9Ps8PGy59X6srUqzqO8mQVvFAgCAvglEErZXRxyhpyWSDLXeBVKkO0i43avzW4TsdNqn2Nmjjqbo+jdVQQc9NtMpyx2rtOd5wCdm9fN6MOJviXaurLJKXZ9pZapPTTZXez2udRukqWVR13scxlfykjn6rGaxzqsGAPAL6TGOWKV7+py276lqsAgCAICVdva1f71L95VYeBeiD3fv8kVWAQBAASNxxswgHVjqSyAQFS1waHFpDXbjjeour2FuZRSAgCAIAgKlpaGkgjWGRnrG7P0KhNPYFFIK6ztbX1jrZzrZ25UWVrW0HO5RSAgCAIAgJV29rV/vUv3lVh4F6IPd+/yRVYBAEAQBAZqQ0oqG8+E5p/383c0PHlkEHy+qxV1WdN9g1m5Zrte9mn7omLin3tvI6DpNo9ZaDRulklNeY6EFrBE5ge8ykH9TLcDb4LwHBuMcSxPEpwjlvU3unZZNO7ZpvQ6NehSjST109OfU5wcZOAQOoEr6Ic0IDLNTSwwwSyMLWVDS+M/3AOLT9QVip1qdSUoResXZ+6T+GS00k+piWUglWxtHJWRx3AVJhe4NzTOaHgk7NjgQfJa2LeIjRcsO45lr3r2+zTXr9i0MubvXt5Hu9M7FaLfZqSWTnr3UjBSxiFzBrn+rMhLdnWdnb4rw309xXiGLxlSKypTed3T0W3d1Xp7bnQxNGlCCeummn5OdL6Ec0IAgCAIAgCAlXb2tX+9S/eVWHhXog937/JFVgEAQBAEBVjzG9r2nDmkEHxChpNNMGbntUX1DnVEhdUjE5Ls8p17e3/bqWFYailCKikoeHy9P76ls0tddzAs5Uk22Uw1sRbRwVhc4N5CduWvycAeHmtbF0+0oyWdwtrdbq3z6FoOz2udA0qrbIbM9lrprbWTW8iMRubrCBjthc0fuGcDs/jC8FwTC8TWNUsVOcI1bu+2ZrZPo7X316HQxE6PZ91Jtf33ObHevoxzS+GV8MrJYnasjHBzXD9pG0FUnCNSDhNXT0YTs7ov51UcnPGZpCyocHTAuzrkHOT2nPWq9hSvGWVXjt5K2yJzS113MKykBAEAQBAEAQG1ulsrXXWuIgJBqZSDrt/vPiscJxyrXkiXFkbout7ufW3irZ49RlY6Lre7n1t4pnj1GVjoqt7ufW3imeIysdFV3dz628Uzx6jKx0VXd3PrbxTPEZWOiq7u59beKZ49RlY6Lre7n1t4pnj1GVjoqu7ufW3imeIysC11w3QH1t4qM8WLMdF13dz6m8VOePUZWOiq7u59beKZ49RlY6Kru7n1t4pnj1GVjoqt7ufW3imeIysdFV3/AKD628UzxGVjout7ufW3imePUZWOi63u59beKjPHqMrHRdb3c+tvFM8eoysdFVvdz628VOeIysdFV3dz628Uzx6jKx0XW93PrbxUZ49RlZ//2Q=="/>
          <p:cNvSpPr>
            <a:spLocks noChangeAspect="1" noChangeArrowheads="1"/>
          </p:cNvSpPr>
          <p:nvPr/>
        </p:nvSpPr>
        <p:spPr bwMode="auto">
          <a:xfrm>
            <a:off x="0" y="-803275"/>
            <a:ext cx="1571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pic>
        <p:nvPicPr>
          <p:cNvPr id="5131" name="Picture 10" descr="http://greenly.ro/greenly.ro/wp-content/uploads/2013/01/life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373688"/>
            <a:ext cx="8413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://www.donegalcoco.ie/NR/rdonlyres/97379B2F-13CF-47AB-8852-A8515D5ECFDB/6975/AHG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4163" y="6237288"/>
            <a:ext cx="1965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4" descr="http://ec.europa.eu/environment/life/toolkit/comtools/resources/images/natura2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6021388"/>
            <a:ext cx="9699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urlew (RSPB1)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2708920"/>
            <a:ext cx="23985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6" name="Picture 5" descr="Redshank (RSPB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39582" y="1412776"/>
            <a:ext cx="231940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AutoShape 4" descr="Image result for Wood Warb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" name="Picture 9" descr="Teal (RSPB)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4077072"/>
            <a:ext cx="1536623" cy="232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251520" y="1412776"/>
            <a:ext cx="39608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Continued habitat stability and re-wetting will benefit birds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Removal of brash volumes would hasten bird usage (balance of micro- and macro-habitat structure and rehabilitation).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IE" sz="2000" dirty="0" smtClean="0">
                <a:latin typeface="Calibri" pitchFamily="34" charset="0"/>
              </a:rPr>
              <a:t>Care of scrub encroachment and/or regeneration</a:t>
            </a:r>
          </a:p>
          <a:p>
            <a:pPr marL="263525" indent="-263525">
              <a:buFont typeface="Arial" pitchFamily="34" charset="0"/>
              <a:buChar char="•"/>
            </a:pPr>
            <a:endParaRPr lang="en-IE" sz="2000" dirty="0" smtClean="0">
              <a:latin typeface="Calibri" pitchFamily="34" charset="0"/>
            </a:endParaRPr>
          </a:p>
        </p:txBody>
      </p:sp>
      <p:pic>
        <p:nvPicPr>
          <p:cNvPr id="19" name="Picture 8" descr="http://3.bp.blogspot.com/-l-tb2Jali4o/UbILEQRmIoI/AAAAAAAABY0/AvRQ3AyVMGc/s1600/Snipe-web-MG1626-102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077072"/>
            <a:ext cx="1917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1" name="Picture 8" descr="Skylark in flight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1412775"/>
            <a:ext cx="2376264" cy="125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399</Words>
  <Application>Microsoft Office PowerPoint</Application>
  <PresentationFormat>On-screen Show (4:3)</PresentationFormat>
  <Paragraphs>51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SimSun</vt:lpstr>
      <vt:lpstr>Mangal</vt:lpstr>
      <vt:lpstr>Times New Roman</vt:lpstr>
      <vt:lpstr>Default Design</vt:lpstr>
      <vt:lpstr>Impacts of Raised Bog Restoration on Birds Alex Copland</vt:lpstr>
      <vt:lpstr>Raised Bog Restoration</vt:lpstr>
      <vt:lpstr>Data collection</vt:lpstr>
      <vt:lpstr>Results</vt:lpstr>
      <vt:lpstr>Habitat Results</vt:lpstr>
      <vt:lpstr>Bird Results</vt:lpstr>
      <vt:lpstr>Bird Results</vt:lpstr>
      <vt:lpstr>Interesting species</vt:lpstr>
      <vt:lpstr>Future Prospects</vt:lpstr>
      <vt:lpstr>Thank you!</vt:lpstr>
    </vt:vector>
  </TitlesOfParts>
  <Company>BWI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Alex</cp:lastModifiedBy>
  <cp:revision>86</cp:revision>
  <dcterms:created xsi:type="dcterms:W3CDTF">2009-10-07T11:46:56Z</dcterms:created>
  <dcterms:modified xsi:type="dcterms:W3CDTF">2015-09-28T14:20:30Z</dcterms:modified>
</cp:coreProperties>
</file>